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6"/>
  </p:notesMasterIdLst>
  <p:handoutMasterIdLst>
    <p:handoutMasterId r:id="rId47"/>
  </p:handoutMasterIdLst>
  <p:sldIdLst>
    <p:sldId id="1779" r:id="rId7"/>
    <p:sldId id="1765" r:id="rId8"/>
    <p:sldId id="739" r:id="rId9"/>
    <p:sldId id="1796" r:id="rId10"/>
    <p:sldId id="1782" r:id="rId11"/>
    <p:sldId id="1820" r:id="rId12"/>
    <p:sldId id="1802" r:id="rId13"/>
    <p:sldId id="1803" r:id="rId14"/>
    <p:sldId id="1804" r:id="rId15"/>
    <p:sldId id="1797" r:id="rId16"/>
    <p:sldId id="1813" r:id="rId17"/>
    <p:sldId id="1799" r:id="rId18"/>
    <p:sldId id="1822" r:id="rId19"/>
    <p:sldId id="1824" r:id="rId20"/>
    <p:sldId id="1825" r:id="rId21"/>
    <p:sldId id="1826" r:id="rId22"/>
    <p:sldId id="1818" r:id="rId23"/>
    <p:sldId id="1827" r:id="rId24"/>
    <p:sldId id="1828" r:id="rId25"/>
    <p:sldId id="1837" r:id="rId26"/>
    <p:sldId id="1831" r:id="rId27"/>
    <p:sldId id="1832" r:id="rId28"/>
    <p:sldId id="1834" r:id="rId29"/>
    <p:sldId id="1835" r:id="rId30"/>
    <p:sldId id="1836" r:id="rId31"/>
    <p:sldId id="258" r:id="rId32"/>
    <p:sldId id="1829" r:id="rId33"/>
    <p:sldId id="1817" r:id="rId34"/>
    <p:sldId id="1830" r:id="rId35"/>
    <p:sldId id="1821" r:id="rId36"/>
    <p:sldId id="1805" r:id="rId37"/>
    <p:sldId id="1807" r:id="rId38"/>
    <p:sldId id="1808" r:id="rId39"/>
    <p:sldId id="1809" r:id="rId40"/>
    <p:sldId id="1811" r:id="rId41"/>
    <p:sldId id="1812" r:id="rId42"/>
    <p:sldId id="1823" r:id="rId43"/>
    <p:sldId id="1784"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8954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98366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参数如何切分到不同设备（切分方式）；以及切分后，如何保证数学一致性</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33736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7003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33</a:t>
            </a:fld>
            <a:endParaRPr lang="zh-CN" altLang="en-US"/>
          </a:p>
        </p:txBody>
      </p:sp>
    </p:spTree>
    <p:extLst>
      <p:ext uri="{BB962C8B-B14F-4D97-AF65-F5344CB8AC3E}">
        <p14:creationId xmlns:p14="http://schemas.microsoft.com/office/powerpoint/2010/main" val="355998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t>张量切分方式</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58156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10963473" cy="430887"/>
          </a:xfrm>
        </p:spPr>
        <p:txBody>
          <a:bodyPr/>
          <a:lstStyle/>
          <a:p>
            <a:r>
              <a:rPr lang="zh-CN" altLang="en-US" dirty="0"/>
              <a:t>利用分块矩阵计算法则，</a:t>
            </a:r>
            <a:r>
              <a:rPr lang="zh-CN" altLang="en-US" dirty="0">
                <a:solidFill>
                  <a:srgbClr val="59595A"/>
                </a:solidFill>
                <a:latin typeface="Gill Sans MT" panose="020B0502020104020203" pitchFamily="34" charset="0"/>
              </a:rPr>
              <a:t>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分别做矩阵按列切分和按行切分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12F53B-4A36-644F-AF5F-091A735CDB09}"/>
                  </a:ext>
                </a:extLst>
              </p:cNvPr>
              <p:cNvSpPr txBox="1"/>
              <p:nvPr/>
            </p:nvSpPr>
            <p:spPr>
              <a:xfrm>
                <a:off x="4998210" y="2204864"/>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F512F53B-4A36-644F-AF5F-091A735CDB09}"/>
                  </a:ext>
                </a:extLst>
              </p:cNvPr>
              <p:cNvSpPr txBox="1">
                <a:spLocks noRot="1" noChangeAspect="1" noMove="1" noResize="1" noEditPoints="1" noAdjustHandles="1" noChangeArrowheads="1" noChangeShapeType="1" noTextEdit="1"/>
              </p:cNvSpPr>
              <p:nvPr/>
            </p:nvSpPr>
            <p:spPr>
              <a:xfrm>
                <a:off x="4998210" y="2204864"/>
                <a:ext cx="1244187" cy="430887"/>
              </a:xfrm>
              <a:prstGeom prst="rect">
                <a:avLst/>
              </a:prstGeom>
              <a:blipFill>
                <a:blip r:embed="rId2"/>
                <a:stretch>
                  <a:fillRect l="-6061" r="-404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228BB4-37A6-244E-BF91-E720E8242B39}"/>
                  </a:ext>
                </a:extLst>
              </p:cNvPr>
              <p:cNvSpPr txBox="1"/>
              <p:nvPr/>
            </p:nvSpPr>
            <p:spPr>
              <a:xfrm>
                <a:off x="3722117" y="3429000"/>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6" name="文本框 5">
                <a:extLst>
                  <a:ext uri="{FF2B5EF4-FFF2-40B4-BE49-F238E27FC236}">
                    <a16:creationId xmlns:a16="http://schemas.microsoft.com/office/drawing/2014/main" id="{A2228BB4-37A6-244E-BF91-E720E8242B39}"/>
                  </a:ext>
                </a:extLst>
              </p:cNvPr>
              <p:cNvSpPr txBox="1">
                <a:spLocks noRot="1" noChangeAspect="1" noMove="1" noResize="1" noEditPoints="1" noAdjustHandles="1" noChangeArrowheads="1" noChangeShapeType="1" noTextEdit="1"/>
              </p:cNvSpPr>
              <p:nvPr/>
            </p:nvSpPr>
            <p:spPr>
              <a:xfrm>
                <a:off x="3722117" y="3429000"/>
                <a:ext cx="4999702" cy="430887"/>
              </a:xfrm>
              <a:prstGeom prst="rect">
                <a:avLst/>
              </a:prstGeom>
              <a:blipFill>
                <a:blip r:embed="rId3"/>
                <a:stretch>
                  <a:fillRect l="-1013" r="-75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E9F51F-D1EE-E143-9388-07EF54C4EE61}"/>
                  </a:ext>
                </a:extLst>
              </p:cNvPr>
              <p:cNvSpPr txBox="1"/>
              <p:nvPr/>
            </p:nvSpPr>
            <p:spPr>
              <a:xfrm>
                <a:off x="3217594" y="46473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7" name="文本框 6">
                <a:extLst>
                  <a:ext uri="{FF2B5EF4-FFF2-40B4-BE49-F238E27FC236}">
                    <a16:creationId xmlns:a16="http://schemas.microsoft.com/office/drawing/2014/main" id="{28E9F51F-D1EE-E143-9388-07EF54C4EE61}"/>
                  </a:ext>
                </a:extLst>
              </p:cNvPr>
              <p:cNvSpPr txBox="1">
                <a:spLocks noRot="1" noChangeAspect="1" noMove="1" noResize="1" noEditPoints="1" noAdjustHandles="1" noChangeArrowheads="1" noChangeShapeType="1" noTextEdit="1"/>
              </p:cNvSpPr>
              <p:nvPr/>
            </p:nvSpPr>
            <p:spPr>
              <a:xfrm>
                <a:off x="3217594" y="4647377"/>
                <a:ext cx="5815566" cy="797847"/>
              </a:xfrm>
              <a:prstGeom prst="rect">
                <a:avLst/>
              </a:prstGeom>
              <a:blipFill>
                <a:blip r:embed="rId4"/>
                <a:stretch>
                  <a:fillRect t="-1563" r="-654" b="-781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301727-DE3B-A149-B9D2-072EA61F6CF8}"/>
              </a:ext>
            </a:extLst>
          </p:cNvPr>
          <p:cNvSpPr/>
          <p:nvPr/>
        </p:nvSpPr>
        <p:spPr>
          <a:xfrm>
            <a:off x="1633885" y="3429000"/>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列切分</a:t>
            </a:r>
          </a:p>
        </p:txBody>
      </p:sp>
      <p:sp>
        <p:nvSpPr>
          <p:cNvPr id="9" name="矩形 8">
            <a:extLst>
              <a:ext uri="{FF2B5EF4-FFF2-40B4-BE49-F238E27FC236}">
                <a16:creationId xmlns:a16="http://schemas.microsoft.com/office/drawing/2014/main" id="{C408AB4D-2AB8-5544-B54F-50A82F735AD7}"/>
              </a:ext>
            </a:extLst>
          </p:cNvPr>
          <p:cNvSpPr/>
          <p:nvPr/>
        </p:nvSpPr>
        <p:spPr>
          <a:xfrm>
            <a:off x="1644631" y="4864464"/>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行切分</a:t>
            </a:r>
          </a:p>
        </p:txBody>
      </p:sp>
    </p:spTree>
    <p:extLst>
      <p:ext uri="{BB962C8B-B14F-4D97-AF65-F5344CB8AC3E}">
        <p14:creationId xmlns:p14="http://schemas.microsoft.com/office/powerpoint/2010/main" val="420340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分按列切分</a:t>
            </a:r>
          </a:p>
        </p:txBody>
      </p:sp>
      <p:pic>
        <p:nvPicPr>
          <p:cNvPr id="8" name="图片 7">
            <a:extLst>
              <a:ext uri="{FF2B5EF4-FFF2-40B4-BE49-F238E27FC236}">
                <a16:creationId xmlns:a16="http://schemas.microsoft.com/office/drawing/2014/main" id="{1F320A2D-33A4-6A4B-9307-E539EE4BED35}"/>
              </a:ext>
            </a:extLst>
          </p:cNvPr>
          <p:cNvPicPr>
            <a:picLocks noChangeAspect="1"/>
          </p:cNvPicPr>
          <p:nvPr/>
        </p:nvPicPr>
        <p:blipFill>
          <a:blip r:embed="rId2"/>
          <a:stretch>
            <a:fillRect/>
          </a:stretch>
        </p:blipFill>
        <p:spPr>
          <a:xfrm>
            <a:off x="396081" y="4149080"/>
            <a:ext cx="11404600" cy="19558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83277" y="2118569"/>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83277" y="2118569"/>
                <a:ext cx="1244187" cy="430887"/>
              </a:xfrm>
              <a:prstGeom prst="rect">
                <a:avLst/>
              </a:prstGeom>
              <a:blipFill>
                <a:blip r:embed="rId3"/>
                <a:stretch>
                  <a:fillRect l="-7143" r="-408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993BC4-9DF6-8848-9D2A-2B9F3D4AC162}"/>
                  </a:ext>
                </a:extLst>
              </p:cNvPr>
              <p:cNvSpPr txBox="1"/>
              <p:nvPr/>
            </p:nvSpPr>
            <p:spPr>
              <a:xfrm>
                <a:off x="3722117" y="3140968"/>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11" name="文本框 10">
                <a:extLst>
                  <a:ext uri="{FF2B5EF4-FFF2-40B4-BE49-F238E27FC236}">
                    <a16:creationId xmlns:a16="http://schemas.microsoft.com/office/drawing/2014/main" id="{F0993BC4-9DF6-8848-9D2A-2B9F3D4AC162}"/>
                  </a:ext>
                </a:extLst>
              </p:cNvPr>
              <p:cNvSpPr txBox="1">
                <a:spLocks noRot="1" noChangeAspect="1" noMove="1" noResize="1" noEditPoints="1" noAdjustHandles="1" noChangeArrowheads="1" noChangeShapeType="1" noTextEdit="1"/>
              </p:cNvSpPr>
              <p:nvPr/>
            </p:nvSpPr>
            <p:spPr>
              <a:xfrm>
                <a:off x="3722117" y="3140968"/>
                <a:ext cx="4999702" cy="430887"/>
              </a:xfrm>
              <a:prstGeom prst="rect">
                <a:avLst/>
              </a:prstGeom>
              <a:blipFill>
                <a:blip r:embed="rId4"/>
                <a:stretch>
                  <a:fillRect l="-1013" r="-759"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分按行切分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76287" y="2060848"/>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76287" y="2060848"/>
                <a:ext cx="1244187" cy="430887"/>
              </a:xfrm>
              <a:prstGeom prst="rect">
                <a:avLst/>
              </a:prstGeom>
              <a:blipFill>
                <a:blip r:embed="rId2"/>
                <a:stretch>
                  <a:fillRect l="-5051" r="-50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77A1B6-D3B1-9644-8A76-DAE125DC8B05}"/>
                  </a:ext>
                </a:extLst>
              </p:cNvPr>
              <p:cNvSpPr txBox="1"/>
              <p:nvPr/>
            </p:nvSpPr>
            <p:spPr>
              <a:xfrm>
                <a:off x="3197587" y="28471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10" name="文本框 9">
                <a:extLst>
                  <a:ext uri="{FF2B5EF4-FFF2-40B4-BE49-F238E27FC236}">
                    <a16:creationId xmlns:a16="http://schemas.microsoft.com/office/drawing/2014/main" id="{4377A1B6-D3B1-9644-8A76-DAE125DC8B05}"/>
                  </a:ext>
                </a:extLst>
              </p:cNvPr>
              <p:cNvSpPr txBox="1">
                <a:spLocks noRot="1" noChangeAspect="1" noMove="1" noResize="1" noEditPoints="1" noAdjustHandles="1" noChangeArrowheads="1" noChangeShapeType="1" noTextEdit="1"/>
              </p:cNvSpPr>
              <p:nvPr/>
            </p:nvSpPr>
            <p:spPr>
              <a:xfrm>
                <a:off x="3197587" y="2847177"/>
                <a:ext cx="5815566" cy="797847"/>
              </a:xfrm>
              <a:prstGeom prst="rect">
                <a:avLst/>
              </a:prstGeom>
              <a:blipFill>
                <a:blip r:embed="rId3"/>
                <a:stretch>
                  <a:fillRect r="-437" b="-78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C0AFBBB-B715-4F4B-9F49-B733D159677D}"/>
              </a:ext>
            </a:extLst>
          </p:cNvPr>
          <p:cNvPicPr>
            <a:picLocks noChangeAspect="1"/>
          </p:cNvPicPr>
          <p:nvPr/>
        </p:nvPicPr>
        <p:blipFill>
          <a:blip r:embed="rId4"/>
          <a:stretch>
            <a:fillRect/>
          </a:stretch>
        </p:blipFill>
        <p:spPr>
          <a:xfrm>
            <a:off x="281780" y="4116288"/>
            <a:ext cx="11633200" cy="1905000"/>
          </a:xfrm>
          <a:prstGeom prst="rect">
            <a:avLst/>
          </a:prstGeom>
        </p:spPr>
      </p:pic>
    </p:spTree>
    <p:extLst>
      <p:ext uri="{BB962C8B-B14F-4D97-AF65-F5344CB8AC3E}">
        <p14:creationId xmlns:p14="http://schemas.microsoft.com/office/powerpoint/2010/main" val="28461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5594" y="1844824"/>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E64482-E136-C248-A965-60E1F425A235}"/>
                  </a:ext>
                </a:extLst>
              </p:cNvPr>
              <p:cNvSpPr txBox="1"/>
              <p:nvPr/>
            </p:nvSpPr>
            <p:spPr>
              <a:xfrm>
                <a:off x="1700697" y="3211815"/>
                <a:ext cx="3503267" cy="797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smtClean="0">
                          <a:latin typeface="Cambria Math" panose="02040503050406030204" pitchFamily="18" charset="0"/>
                          <a:ea typeface="Cambria Math" panose="02040503050406030204" pitchFamily="18" charset="0"/>
                        </a:rPr>
                        <m:t>X</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b="0" i="1" smtClean="0">
                                  <a:latin typeface="Cambria Math" panose="02040503050406030204" pitchFamily="18" charset="0"/>
                                  <a:ea typeface="Cambria Math" panose="02040503050406030204" pitchFamily="18" charset="0"/>
                                </a:rPr>
                                <m:t>1</m:t>
                              </m:r>
                            </m:sub>
                          </m:sSub>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𝐴</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oMath>
                  </m:oMathPara>
                </a14:m>
                <a:endParaRPr kumimoji="1" lang="zh-CN" altLang="en-US" sz="28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EE64482-E136-C248-A965-60E1F425A235}"/>
                  </a:ext>
                </a:extLst>
              </p:cNvPr>
              <p:cNvSpPr txBox="1">
                <a:spLocks noRot="1" noChangeAspect="1" noMove="1" noResize="1" noEditPoints="1" noAdjustHandles="1" noChangeArrowheads="1" noChangeShapeType="1" noTextEdit="1"/>
              </p:cNvSpPr>
              <p:nvPr/>
            </p:nvSpPr>
            <p:spPr>
              <a:xfrm>
                <a:off x="1700697" y="3211815"/>
                <a:ext cx="3503267" cy="797847"/>
              </a:xfrm>
              <a:prstGeom prst="rect">
                <a:avLst/>
              </a:prstGeom>
              <a:blipFill>
                <a:blip r:embed="rId4"/>
                <a:stretch>
                  <a:fillRect l="-361" t="-156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86AE7E-BD84-D54E-B2A0-90391D57C843}"/>
                  </a:ext>
                </a:extLst>
              </p:cNvPr>
              <p:cNvSpPr txBox="1"/>
              <p:nvPr/>
            </p:nvSpPr>
            <p:spPr>
              <a:xfrm>
                <a:off x="1561877" y="4582289"/>
                <a:ext cx="37809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686AE7E-BD84-D54E-B2A0-90391D57C843}"/>
                  </a:ext>
                </a:extLst>
              </p:cNvPr>
              <p:cNvSpPr txBox="1">
                <a:spLocks noRot="1" noChangeAspect="1" noMove="1" noResize="1" noEditPoints="1" noAdjustHandles="1" noChangeArrowheads="1" noChangeShapeType="1" noTextEdit="1"/>
              </p:cNvSpPr>
              <p:nvPr/>
            </p:nvSpPr>
            <p:spPr>
              <a:xfrm>
                <a:off x="1561877" y="4582289"/>
                <a:ext cx="3780907" cy="430887"/>
              </a:xfrm>
              <a:prstGeom prst="rect">
                <a:avLst/>
              </a:prstGeom>
              <a:blipFill>
                <a:blip r:embed="rId5"/>
                <a:stretch>
                  <a:fillRect l="-1672" t="-8571" r="-2676" b="-3428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45EAF2-68D1-0347-9222-3110E1C4F442}"/>
              </a:ext>
            </a:extLst>
          </p:cNvPr>
          <p:cNvSpPr/>
          <p:nvPr/>
        </p:nvSpPr>
        <p:spPr>
          <a:xfrm>
            <a:off x="857978" y="2487041"/>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4" name="矩形 3">
            <a:extLst>
              <a:ext uri="{FF2B5EF4-FFF2-40B4-BE49-F238E27FC236}">
                <a16:creationId xmlns:a16="http://schemas.microsoft.com/office/drawing/2014/main" id="{69041475-D9CA-6C4E-AAAA-D56C42FC618D}"/>
              </a:ext>
            </a:extLst>
          </p:cNvPr>
          <p:cNvSpPr/>
          <p:nvPr/>
        </p:nvSpPr>
        <p:spPr bwMode="auto">
          <a:xfrm>
            <a:off x="7635674" y="2348880"/>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FAFA18FF-8FDD-774D-B87D-64277765A7B3}"/>
              </a:ext>
            </a:extLst>
          </p:cNvPr>
          <p:cNvSpPr/>
          <p:nvPr/>
        </p:nvSpPr>
        <p:spPr bwMode="auto">
          <a:xfrm>
            <a:off x="9219850" y="237523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文本框 13">
            <a:extLst>
              <a:ext uri="{FF2B5EF4-FFF2-40B4-BE49-F238E27FC236}">
                <a16:creationId xmlns:a16="http://schemas.microsoft.com/office/drawing/2014/main" id="{A0F1B658-6C31-D044-8410-B325E4B7357B}"/>
              </a:ext>
            </a:extLst>
          </p:cNvPr>
          <p:cNvSpPr txBox="1"/>
          <p:nvPr/>
        </p:nvSpPr>
        <p:spPr>
          <a:xfrm>
            <a:off x="9165347" y="5161433"/>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
        <p:nvSpPr>
          <p:cNvPr id="16" name="文本框 15">
            <a:extLst>
              <a:ext uri="{FF2B5EF4-FFF2-40B4-BE49-F238E27FC236}">
                <a16:creationId xmlns:a16="http://schemas.microsoft.com/office/drawing/2014/main" id="{102D839C-3C2A-9D4B-9BDD-1BC79581CBB0}"/>
              </a:ext>
            </a:extLst>
          </p:cNvPr>
          <p:cNvSpPr txBox="1"/>
          <p:nvPr/>
        </p:nvSpPr>
        <p:spPr>
          <a:xfrm>
            <a:off x="7203626" y="5161433"/>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Split</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0866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34485" y="1911001"/>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71092D8-0C6F-F74E-9C29-084DC25A7897}"/>
              </a:ext>
            </a:extLst>
          </p:cNvPr>
          <p:cNvSpPr/>
          <p:nvPr/>
        </p:nvSpPr>
        <p:spPr>
          <a:xfrm>
            <a:off x="841797" y="2483604"/>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10EC146-FBF2-F741-A273-792744261251}"/>
                  </a:ext>
                </a:extLst>
              </p:cNvPr>
              <p:cNvSpPr/>
              <p:nvPr/>
            </p:nvSpPr>
            <p:spPr>
              <a:xfrm>
                <a:off x="2425973" y="3212976"/>
                <a:ext cx="2346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rPr>
                        <m:t>A</m:t>
                      </m:r>
                      <m:r>
                        <a:rPr kumimoji="1" lang="en-US" altLang="zh-CN" sz="2800" b="0" i="0" smtClean="0">
                          <a:latin typeface="Cambria Math" panose="02040503050406030204" pitchFamily="18" charset="0"/>
                        </a:rPr>
                        <m:t>=</m:t>
                      </m:r>
                      <m:d>
                        <m:dPr>
                          <m:begChr m:val="["/>
                          <m:endChr m:val="]"/>
                          <m:ctrlPr>
                            <a:rPr kumimoji="1" lang="en-US" altLang="zh-CN" sz="2800" i="1">
                              <a:latin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rPr>
                              </m:ctrlPr>
                            </m:mPr>
                            <m:mr>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1</m:t>
                                    </m:r>
                                  </m:sub>
                                </m:sSub>
                              </m:e>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2</m:t>
                                    </m:r>
                                  </m:sub>
                                </m:sSub>
                              </m:e>
                            </m:mr>
                          </m:m>
                        </m:e>
                      </m:d>
                    </m:oMath>
                  </m:oMathPara>
                </a14:m>
                <a:endParaRPr kumimoji="1" lang="zh-CN" altLang="en-US" sz="2800"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C10EC146-FBF2-F741-A273-792744261251}"/>
                  </a:ext>
                </a:extLst>
              </p:cNvPr>
              <p:cNvSpPr>
                <a:spLocks noRot="1" noChangeAspect="1" noMove="1" noResize="1" noEditPoints="1" noAdjustHandles="1" noChangeArrowheads="1" noChangeShapeType="1" noTextEdit="1"/>
              </p:cNvSpPr>
              <p:nvPr/>
            </p:nvSpPr>
            <p:spPr>
              <a:xfrm>
                <a:off x="2425973" y="3212976"/>
                <a:ext cx="2346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7CC63F-1F67-E542-BE84-CCB6F73E4BCE}"/>
                  </a:ext>
                </a:extLst>
              </p:cNvPr>
              <p:cNvSpPr txBox="1"/>
              <p:nvPr/>
            </p:nvSpPr>
            <p:spPr>
              <a:xfrm>
                <a:off x="951947" y="4359273"/>
                <a:ext cx="52947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i="1" dirty="0" smtClean="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1</m:t>
                              </m:r>
                            </m:sub>
                          </m:sSub>
                          <m:r>
                            <a:rPr kumimoji="1" lang="en-US" altLang="zh-CN" sz="2800" i="1" dirty="0">
                              <a:latin typeface="Cambria Math" panose="02040503050406030204" pitchFamily="18" charset="0"/>
                            </a:rPr>
                            <m:t>,</m:t>
                          </m:r>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2</m:t>
                              </m:r>
                            </m:sub>
                          </m:sSub>
                        </m:e>
                      </m:d>
                      <m:r>
                        <m:rPr>
                          <m:nor/>
                        </m:rPr>
                        <a:rPr kumimoji="1" lang="zh-CN" altLang="en-US" sz="2800" i="1" dirty="0">
                          <a:latin typeface="Cambria Math" panose="02040503050406030204" pitchFamily="18" charset="0"/>
                        </a:rPr>
                        <m:t>= </m:t>
                      </m:r>
                      <m:d>
                        <m:dPr>
                          <m:begChr m:val="["/>
                          <m:endChr m:val="]"/>
                          <m:ctrlPr>
                            <a:rPr kumimoji="1" lang="en-US" altLang="zh-CN" sz="2800" i="1" dirty="0" smtClean="0">
                              <a:latin typeface="Cambria Math" panose="02040503050406030204" pitchFamily="18" charset="0"/>
                            </a:rPr>
                          </m:ctrlPr>
                        </m:dPr>
                        <m:e>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e>
                      </m:d>
                    </m:oMath>
                  </m:oMathPara>
                </a14:m>
                <a:endParaRPr kumimoji="1" lang="zh-CN" altLang="en-US" sz="2800"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2F7CC63F-1F67-E542-BE84-CCB6F73E4BCE}"/>
                  </a:ext>
                </a:extLst>
              </p:cNvPr>
              <p:cNvSpPr txBox="1">
                <a:spLocks noRot="1" noChangeAspect="1" noMove="1" noResize="1" noEditPoints="1" noAdjustHandles="1" noChangeArrowheads="1" noChangeShapeType="1" noTextEdit="1"/>
              </p:cNvSpPr>
              <p:nvPr/>
            </p:nvSpPr>
            <p:spPr>
              <a:xfrm>
                <a:off x="951947" y="4359273"/>
                <a:ext cx="5294783" cy="430887"/>
              </a:xfrm>
              <a:prstGeom prst="rect">
                <a:avLst/>
              </a:prstGeom>
              <a:blipFill>
                <a:blip r:embed="rId5"/>
                <a:stretch>
                  <a:fillRect t="-5714" b="-3428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3C6367E-89DC-6742-97C4-F22E3390E94B}"/>
              </a:ext>
            </a:extLst>
          </p:cNvPr>
          <p:cNvSpPr/>
          <p:nvPr/>
        </p:nvSpPr>
        <p:spPr bwMode="auto">
          <a:xfrm>
            <a:off x="7754565" y="2407355"/>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文本框 15">
            <a:extLst>
              <a:ext uri="{FF2B5EF4-FFF2-40B4-BE49-F238E27FC236}">
                <a16:creationId xmlns:a16="http://schemas.microsoft.com/office/drawing/2014/main" id="{3C145C1B-2B48-E54C-BFB5-3AF84E198FC6}"/>
              </a:ext>
            </a:extLst>
          </p:cNvPr>
          <p:cNvSpPr txBox="1"/>
          <p:nvPr/>
        </p:nvSpPr>
        <p:spPr>
          <a:xfrm>
            <a:off x="7322517" y="5230348"/>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7" name="矩形 16">
            <a:extLst>
              <a:ext uri="{FF2B5EF4-FFF2-40B4-BE49-F238E27FC236}">
                <a16:creationId xmlns:a16="http://schemas.microsoft.com/office/drawing/2014/main" id="{15358348-0F25-954F-BF10-6A05E694DC41}"/>
              </a:ext>
            </a:extLst>
          </p:cNvPr>
          <p:cNvSpPr/>
          <p:nvPr/>
        </p:nvSpPr>
        <p:spPr bwMode="auto">
          <a:xfrm>
            <a:off x="10506106" y="241505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文本框 17">
            <a:extLst>
              <a:ext uri="{FF2B5EF4-FFF2-40B4-BE49-F238E27FC236}">
                <a16:creationId xmlns:a16="http://schemas.microsoft.com/office/drawing/2014/main" id="{5FAB1F98-939E-2C46-A4B5-1B5DB7F68557}"/>
              </a:ext>
            </a:extLst>
          </p:cNvPr>
          <p:cNvSpPr txBox="1"/>
          <p:nvPr/>
        </p:nvSpPr>
        <p:spPr>
          <a:xfrm>
            <a:off x="10110062" y="5230348"/>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Gather</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79374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3578101" y="1308184"/>
                <a:ext cx="41982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3578101" y="1308184"/>
                <a:ext cx="4198265" cy="430887"/>
              </a:xfrm>
              <a:prstGeom prst="rect">
                <a:avLst/>
              </a:prstGeom>
              <a:blipFill>
                <a:blip r:embed="rId2"/>
                <a:stretch>
                  <a:fillRect l="-302" t="-8571" r="-1511" b="-3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795796-92D7-7C4A-8B0C-64CDAC853F3A}"/>
              </a:ext>
            </a:extLst>
          </p:cNvPr>
          <p:cNvPicPr>
            <a:picLocks noChangeAspect="1"/>
          </p:cNvPicPr>
          <p:nvPr/>
        </p:nvPicPr>
        <p:blipFill>
          <a:blip r:embed="rId3"/>
          <a:stretch>
            <a:fillRect/>
          </a:stretch>
        </p:blipFill>
        <p:spPr>
          <a:xfrm>
            <a:off x="2281957" y="2132856"/>
            <a:ext cx="6896100" cy="3644900"/>
          </a:xfrm>
          <a:prstGeom prst="rect">
            <a:avLst/>
          </a:prstGeom>
        </p:spPr>
      </p:pic>
      <p:sp>
        <p:nvSpPr>
          <p:cNvPr id="13" name="矩形 12">
            <a:extLst>
              <a:ext uri="{FF2B5EF4-FFF2-40B4-BE49-F238E27FC236}">
                <a16:creationId xmlns:a16="http://schemas.microsoft.com/office/drawing/2014/main" id="{1E29BE49-8351-4040-AAB8-4DC355A4AC2E}"/>
              </a:ext>
            </a:extLst>
          </p:cNvPr>
          <p:cNvSpPr/>
          <p:nvPr/>
        </p:nvSpPr>
        <p:spPr bwMode="auto">
          <a:xfrm>
            <a:off x="3018706"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87526081-0158-E844-9B38-267F0A4AD99C}"/>
              </a:ext>
            </a:extLst>
          </p:cNvPr>
          <p:cNvSpPr/>
          <p:nvPr/>
        </p:nvSpPr>
        <p:spPr bwMode="auto">
          <a:xfrm>
            <a:off x="7394525"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文本框 19">
            <a:extLst>
              <a:ext uri="{FF2B5EF4-FFF2-40B4-BE49-F238E27FC236}">
                <a16:creationId xmlns:a16="http://schemas.microsoft.com/office/drawing/2014/main" id="{77D39BDE-159C-C94B-8B6C-B6FA1A074629}"/>
              </a:ext>
            </a:extLst>
          </p:cNvPr>
          <p:cNvSpPr txBox="1"/>
          <p:nvPr/>
        </p:nvSpPr>
        <p:spPr>
          <a:xfrm>
            <a:off x="2714005" y="5365150"/>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21" name="文本框 20">
            <a:extLst>
              <a:ext uri="{FF2B5EF4-FFF2-40B4-BE49-F238E27FC236}">
                <a16:creationId xmlns:a16="http://schemas.microsoft.com/office/drawing/2014/main" id="{785BC5D7-2B74-DD43-908D-01CD2505A999}"/>
              </a:ext>
            </a:extLst>
          </p:cNvPr>
          <p:cNvSpPr txBox="1"/>
          <p:nvPr/>
        </p:nvSpPr>
        <p:spPr>
          <a:xfrm>
            <a:off x="7322517" y="5365150"/>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31383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Self-Attention</a:t>
            </a:r>
            <a:endParaRPr kumimoji="1" lang="zh-CN" altLang="en-US" dirty="0"/>
          </a:p>
        </p:txBody>
      </p:sp>
      <p:pic>
        <p:nvPicPr>
          <p:cNvPr id="3" name="图片 2">
            <a:extLst>
              <a:ext uri="{FF2B5EF4-FFF2-40B4-BE49-F238E27FC236}">
                <a16:creationId xmlns:a16="http://schemas.microsoft.com/office/drawing/2014/main" id="{0E03DD27-0B3D-2242-88D6-026407458B6D}"/>
              </a:ext>
            </a:extLst>
          </p:cNvPr>
          <p:cNvPicPr>
            <a:picLocks noChangeAspect="1"/>
          </p:cNvPicPr>
          <p:nvPr/>
        </p:nvPicPr>
        <p:blipFill>
          <a:blip r:embed="rId2"/>
          <a:stretch>
            <a:fillRect/>
          </a:stretch>
        </p:blipFill>
        <p:spPr>
          <a:xfrm>
            <a:off x="2579809" y="2060848"/>
            <a:ext cx="7037144" cy="41973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034DF99-2609-2D46-A1CA-C31280440011}"/>
                  </a:ext>
                </a:extLst>
              </p:cNvPr>
              <p:cNvSpPr txBox="1"/>
              <p:nvPr/>
            </p:nvSpPr>
            <p:spPr>
              <a:xfrm>
                <a:off x="3390909" y="1268760"/>
                <a:ext cx="54149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Self</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Attention</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0034DF99-2609-2D46-A1CA-C31280440011}"/>
                  </a:ext>
                </a:extLst>
              </p:cNvPr>
              <p:cNvSpPr txBox="1">
                <a:spLocks noRot="1" noChangeAspect="1" noMove="1" noResize="1" noEditPoints="1" noAdjustHandles="1" noChangeArrowheads="1" noChangeShapeType="1" noTextEdit="1"/>
              </p:cNvSpPr>
              <p:nvPr/>
            </p:nvSpPr>
            <p:spPr>
              <a:xfrm>
                <a:off x="3390909" y="1268760"/>
                <a:ext cx="5414944" cy="430887"/>
              </a:xfrm>
              <a:prstGeom prst="rect">
                <a:avLst/>
              </a:prstGeom>
              <a:blipFill>
                <a:blip r:embed="rId3"/>
                <a:stretch>
                  <a:fillRect l="-937" t="-8571" r="-187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1A2DB8E-9DCB-D144-85A9-B7E8642EF460}"/>
              </a:ext>
            </a:extLst>
          </p:cNvPr>
          <p:cNvSpPr/>
          <p:nvPr/>
        </p:nvSpPr>
        <p:spPr bwMode="auto">
          <a:xfrm>
            <a:off x="3218061" y="2460565"/>
            <a:ext cx="432048" cy="2584941"/>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432048"/>
                      <a:gd name="connsiteY0" fmla="*/ 0 h 2584941"/>
                      <a:gd name="connsiteX1" fmla="*/ 432048 w 432048"/>
                      <a:gd name="connsiteY1" fmla="*/ 0 h 2584941"/>
                      <a:gd name="connsiteX2" fmla="*/ 432048 w 432048"/>
                      <a:gd name="connsiteY2" fmla="*/ 697934 h 2584941"/>
                      <a:gd name="connsiteX3" fmla="*/ 432048 w 432048"/>
                      <a:gd name="connsiteY3" fmla="*/ 1344169 h 2584941"/>
                      <a:gd name="connsiteX4" fmla="*/ 432048 w 432048"/>
                      <a:gd name="connsiteY4" fmla="*/ 2584941 h 2584941"/>
                      <a:gd name="connsiteX5" fmla="*/ 0 w 432048"/>
                      <a:gd name="connsiteY5" fmla="*/ 2584941 h 2584941"/>
                      <a:gd name="connsiteX6" fmla="*/ 0 w 432048"/>
                      <a:gd name="connsiteY6" fmla="*/ 1964555 h 2584941"/>
                      <a:gd name="connsiteX7" fmla="*/ 0 w 432048"/>
                      <a:gd name="connsiteY7" fmla="*/ 1395868 h 2584941"/>
                      <a:gd name="connsiteX8" fmla="*/ 0 w 432048"/>
                      <a:gd name="connsiteY8" fmla="*/ 827181 h 2584941"/>
                      <a:gd name="connsiteX9" fmla="*/ 0 w 432048"/>
                      <a:gd name="connsiteY9" fmla="*/ 0 h 258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48" h="2584941" fill="none" extrusionOk="0">
                        <a:moveTo>
                          <a:pt x="0" y="0"/>
                        </a:moveTo>
                        <a:cubicBezTo>
                          <a:pt x="154304" y="16902"/>
                          <a:pt x="223118" y="14472"/>
                          <a:pt x="432048" y="0"/>
                        </a:cubicBezTo>
                        <a:cubicBezTo>
                          <a:pt x="441765" y="262492"/>
                          <a:pt x="415093" y="379918"/>
                          <a:pt x="432048" y="697934"/>
                        </a:cubicBezTo>
                        <a:cubicBezTo>
                          <a:pt x="449003" y="1015950"/>
                          <a:pt x="443936" y="1078543"/>
                          <a:pt x="432048" y="1344169"/>
                        </a:cubicBezTo>
                        <a:cubicBezTo>
                          <a:pt x="420160" y="1609795"/>
                          <a:pt x="383878" y="2121923"/>
                          <a:pt x="432048" y="2584941"/>
                        </a:cubicBezTo>
                        <a:cubicBezTo>
                          <a:pt x="279097" y="2572124"/>
                          <a:pt x="197503" y="2587071"/>
                          <a:pt x="0" y="2584941"/>
                        </a:cubicBezTo>
                        <a:cubicBezTo>
                          <a:pt x="29198" y="2365621"/>
                          <a:pt x="-30123" y="2154869"/>
                          <a:pt x="0" y="1964555"/>
                        </a:cubicBezTo>
                        <a:cubicBezTo>
                          <a:pt x="30123" y="1774241"/>
                          <a:pt x="-22337" y="1597292"/>
                          <a:pt x="0" y="1395868"/>
                        </a:cubicBezTo>
                        <a:cubicBezTo>
                          <a:pt x="22337" y="1194444"/>
                          <a:pt x="19800" y="1089317"/>
                          <a:pt x="0" y="827181"/>
                        </a:cubicBezTo>
                        <a:cubicBezTo>
                          <a:pt x="-19800" y="565045"/>
                          <a:pt x="2507" y="376390"/>
                          <a:pt x="0" y="0"/>
                        </a:cubicBezTo>
                        <a:close/>
                      </a:path>
                      <a:path w="432048" h="2584941" stroke="0" extrusionOk="0">
                        <a:moveTo>
                          <a:pt x="0" y="0"/>
                        </a:moveTo>
                        <a:cubicBezTo>
                          <a:pt x="135076" y="754"/>
                          <a:pt x="309050" y="-2299"/>
                          <a:pt x="432048" y="0"/>
                        </a:cubicBezTo>
                        <a:cubicBezTo>
                          <a:pt x="415351" y="155958"/>
                          <a:pt x="415019" y="456391"/>
                          <a:pt x="432048" y="620386"/>
                        </a:cubicBezTo>
                        <a:cubicBezTo>
                          <a:pt x="449077" y="784381"/>
                          <a:pt x="422468" y="946700"/>
                          <a:pt x="432048" y="1266621"/>
                        </a:cubicBezTo>
                        <a:cubicBezTo>
                          <a:pt x="441628" y="1586543"/>
                          <a:pt x="407244" y="1607550"/>
                          <a:pt x="432048" y="1861158"/>
                        </a:cubicBezTo>
                        <a:cubicBezTo>
                          <a:pt x="456852" y="2114766"/>
                          <a:pt x="450224" y="2252305"/>
                          <a:pt x="432048" y="2584941"/>
                        </a:cubicBezTo>
                        <a:cubicBezTo>
                          <a:pt x="217008" y="2579969"/>
                          <a:pt x="214110" y="2592632"/>
                          <a:pt x="0" y="2584941"/>
                        </a:cubicBezTo>
                        <a:cubicBezTo>
                          <a:pt x="6703" y="2297103"/>
                          <a:pt x="-9291" y="2148719"/>
                          <a:pt x="0" y="1887007"/>
                        </a:cubicBezTo>
                        <a:cubicBezTo>
                          <a:pt x="9291" y="1625295"/>
                          <a:pt x="4885" y="1451135"/>
                          <a:pt x="0" y="1214922"/>
                        </a:cubicBezTo>
                        <a:cubicBezTo>
                          <a:pt x="-4885" y="978710"/>
                          <a:pt x="-17414" y="711195"/>
                          <a:pt x="0" y="568687"/>
                        </a:cubicBezTo>
                        <a:cubicBezTo>
                          <a:pt x="17414" y="426179"/>
                          <a:pt x="-754" y="17749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BD8C54F-90BF-9742-9271-1FDC54DBDFBA}"/>
              </a:ext>
            </a:extLst>
          </p:cNvPr>
          <p:cNvSpPr/>
          <p:nvPr/>
        </p:nvSpPr>
        <p:spPr bwMode="auto">
          <a:xfrm>
            <a:off x="7970589" y="2780928"/>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文本框 8">
            <a:extLst>
              <a:ext uri="{FF2B5EF4-FFF2-40B4-BE49-F238E27FC236}">
                <a16:creationId xmlns:a16="http://schemas.microsoft.com/office/drawing/2014/main" id="{67907210-8C72-4448-AF63-517F6EC8AC2C}"/>
              </a:ext>
            </a:extLst>
          </p:cNvPr>
          <p:cNvSpPr txBox="1"/>
          <p:nvPr/>
        </p:nvSpPr>
        <p:spPr>
          <a:xfrm>
            <a:off x="3006411" y="5861859"/>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0" name="文本框 9">
            <a:extLst>
              <a:ext uri="{FF2B5EF4-FFF2-40B4-BE49-F238E27FC236}">
                <a16:creationId xmlns:a16="http://schemas.microsoft.com/office/drawing/2014/main" id="{396EB8D4-1B14-EC47-A057-2C032CB533BC}"/>
              </a:ext>
            </a:extLst>
          </p:cNvPr>
          <p:cNvSpPr txBox="1"/>
          <p:nvPr/>
        </p:nvSpPr>
        <p:spPr>
          <a:xfrm>
            <a:off x="7614923" y="5861859"/>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15574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Embedding</a:t>
            </a:r>
            <a:endParaRPr kumimoji="1" lang="zh-CN" altLang="en-US" dirty="0"/>
          </a:p>
        </p:txBody>
      </p:sp>
      <p:sp>
        <p:nvSpPr>
          <p:cNvPr id="3" name="矩形 2">
            <a:extLst>
              <a:ext uri="{FF2B5EF4-FFF2-40B4-BE49-F238E27FC236}">
                <a16:creationId xmlns:a16="http://schemas.microsoft.com/office/drawing/2014/main" id="{2A499334-A5AB-DA4E-BA88-EE19C7D2E471}"/>
              </a:ext>
            </a:extLst>
          </p:cNvPr>
          <p:cNvSpPr/>
          <p:nvPr/>
        </p:nvSpPr>
        <p:spPr>
          <a:xfrm>
            <a:off x="913805" y="1484784"/>
            <a:ext cx="10441160" cy="799771"/>
          </a:xfrm>
          <a:prstGeom prst="rect">
            <a:avLst/>
          </a:prstGeom>
        </p:spPr>
        <p:txBody>
          <a:bodyPr wrap="square">
            <a:spAutoFit/>
          </a:bodyPr>
          <a:lstStyle/>
          <a:p>
            <a:pPr>
              <a:lnSpc>
                <a:spcPct val="120000"/>
              </a:lnSpc>
            </a:pPr>
            <a:r>
              <a:rPr lang="en-US" altLang="zh-CN" sz="2000" kern="0" dirty="0" err="1">
                <a:solidFill>
                  <a:srgbClr val="59595A"/>
                </a:solidFill>
                <a:latin typeface="Gill Sans MT" panose="020B0502020104020203" pitchFamily="34" charset="0"/>
                <a:ea typeface="微软雅黑" pitchFamily="34" charset="-122"/>
              </a:rPr>
              <a:t>ie</a:t>
            </a:r>
            <a:r>
              <a:rPr lang="en-US" altLang="zh-CN" sz="2000" kern="0" dirty="0">
                <a:solidFill>
                  <a:srgbClr val="59595A"/>
                </a:solidFill>
                <a:latin typeface="Gill Sans MT" panose="020B0502020104020203" pitchFamily="34" charset="0"/>
                <a:ea typeface="微软雅黑" pitchFamily="34" charset="-122"/>
              </a:rPr>
              <a:t>.</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GPT-2 used a vocabulary size of 50,257.</a:t>
            </a:r>
            <a:r>
              <a:rPr lang="zh-CN" altLang="en-US" sz="2000" kern="0" dirty="0">
                <a:solidFill>
                  <a:srgbClr val="59595A"/>
                </a:solidFill>
                <a:latin typeface="Gill Sans MT" panose="020B0502020104020203" pitchFamily="34" charset="0"/>
                <a:ea typeface="微软雅黑" pitchFamily="34" charset="-122"/>
              </a:rPr>
              <a:t> 按照词的维度切分，即每张卡只存储部分词向量表，然后通过 </a:t>
            </a:r>
            <a:r>
              <a:rPr lang="en-US" altLang="zh-CN" sz="2000" kern="0" dirty="0">
                <a:solidFill>
                  <a:srgbClr val="59595A"/>
                </a:solidFill>
                <a:latin typeface="Gill Sans MT" panose="020B0502020104020203" pitchFamily="34" charset="0"/>
                <a:ea typeface="微软雅黑" pitchFamily="34" charset="-122"/>
              </a:rPr>
              <a:t>All</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Gather</a:t>
            </a:r>
            <a:r>
              <a:rPr lang="zh-CN" altLang="en-US" sz="2000" kern="0" dirty="0">
                <a:solidFill>
                  <a:srgbClr val="59595A"/>
                </a:solidFill>
                <a:latin typeface="Gill Sans MT" panose="020B0502020104020203" pitchFamily="34" charset="0"/>
                <a:ea typeface="微软雅黑" pitchFamily="34" charset="-122"/>
              </a:rPr>
              <a:t> 汇总各个设备上的部分词向量结果，从而得到完整的词向量结果</a:t>
            </a:r>
          </a:p>
        </p:txBody>
      </p:sp>
      <p:pic>
        <p:nvPicPr>
          <p:cNvPr id="4" name="图片 3">
            <a:extLst>
              <a:ext uri="{FF2B5EF4-FFF2-40B4-BE49-F238E27FC236}">
                <a16:creationId xmlns:a16="http://schemas.microsoft.com/office/drawing/2014/main" id="{A77AAE50-952E-6D4B-AC6B-159791CC9BD2}"/>
              </a:ext>
            </a:extLst>
          </p:cNvPr>
          <p:cNvPicPr>
            <a:picLocks noChangeAspect="1"/>
          </p:cNvPicPr>
          <p:nvPr/>
        </p:nvPicPr>
        <p:blipFill>
          <a:blip r:embed="rId2"/>
          <a:stretch>
            <a:fillRect/>
          </a:stretch>
        </p:blipFill>
        <p:spPr>
          <a:xfrm>
            <a:off x="644874" y="2924944"/>
            <a:ext cx="11073464" cy="2604751"/>
          </a:xfrm>
          <a:prstGeom prst="rect">
            <a:avLst/>
          </a:prstGeom>
        </p:spPr>
      </p:pic>
    </p:spTree>
    <p:extLst>
      <p:ext uri="{BB962C8B-B14F-4D97-AF65-F5344CB8AC3E}">
        <p14:creationId xmlns:p14="http://schemas.microsoft.com/office/powerpoint/2010/main" val="16424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Recommender:</a:t>
            </a:r>
            <a:r>
              <a:rPr lang="zh-CN" altLang="en-US" b="0" dirty="0"/>
              <a:t> </a:t>
            </a:r>
            <a:r>
              <a:rPr lang="en-US" altLang="zh-CN" b="0" dirty="0"/>
              <a:t>Embedding</a:t>
            </a:r>
            <a:r>
              <a:rPr lang="zh-CN" altLang="en-US" b="0" dirty="0"/>
              <a:t> </a:t>
            </a:r>
            <a:endParaRPr kumimoji="1" lang="zh-CN" altLang="en-US" b="0" dirty="0"/>
          </a:p>
        </p:txBody>
      </p:sp>
      <p:pic>
        <p:nvPicPr>
          <p:cNvPr id="4" name="图片 3">
            <a:extLst>
              <a:ext uri="{FF2B5EF4-FFF2-40B4-BE49-F238E27FC236}">
                <a16:creationId xmlns:a16="http://schemas.microsoft.com/office/drawing/2014/main" id="{01C52E66-055B-474C-A460-5D1C620A8372}"/>
              </a:ext>
            </a:extLst>
          </p:cNvPr>
          <p:cNvPicPr>
            <a:picLocks noChangeAspect="1"/>
          </p:cNvPicPr>
          <p:nvPr/>
        </p:nvPicPr>
        <p:blipFill>
          <a:blip r:embed="rId2"/>
          <a:stretch>
            <a:fillRect/>
          </a:stretch>
        </p:blipFill>
        <p:spPr>
          <a:xfrm>
            <a:off x="649096" y="2152637"/>
            <a:ext cx="5080000" cy="3860800"/>
          </a:xfrm>
          <a:prstGeom prst="rect">
            <a:avLst/>
          </a:prstGeom>
        </p:spPr>
      </p:pic>
      <p:sp>
        <p:nvSpPr>
          <p:cNvPr id="5" name="矩形 4">
            <a:extLst>
              <a:ext uri="{FF2B5EF4-FFF2-40B4-BE49-F238E27FC236}">
                <a16:creationId xmlns:a16="http://schemas.microsoft.com/office/drawing/2014/main" id="{42B3F647-A7D2-DB45-93BA-ACC2BB6E6C63}"/>
              </a:ext>
            </a:extLst>
          </p:cNvPr>
          <p:cNvSpPr/>
          <p:nvPr/>
        </p:nvSpPr>
        <p:spPr>
          <a:xfrm>
            <a:off x="556989" y="1352866"/>
            <a:ext cx="5316123" cy="584775"/>
          </a:xfrm>
          <a:prstGeom prst="rect">
            <a:avLst/>
          </a:prstGeom>
        </p:spPr>
        <p:txBody>
          <a:bodyPr wrap="square">
            <a:spAutoFit/>
          </a:bodyPr>
          <a:lstStyle/>
          <a:p>
            <a:r>
              <a:rPr lang="en-US" altLang="zh-CN" sz="1600" dirty="0">
                <a:solidFill>
                  <a:srgbClr val="59595A"/>
                </a:solidFill>
                <a:latin typeface="Gill Sans MT" panose="020B0502020104020203" pitchFamily="34" charset="0"/>
              </a:rPr>
              <a:t>Table-wise split mode is when each GPU stores a subset of all the embedding tables</a:t>
            </a:r>
            <a:endParaRPr lang="zh-CN" altLang="en-US" sz="1600"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5ACDB6CC-4849-2547-833A-270FF2030A0D}"/>
              </a:ext>
            </a:extLst>
          </p:cNvPr>
          <p:cNvPicPr>
            <a:picLocks noChangeAspect="1"/>
          </p:cNvPicPr>
          <p:nvPr/>
        </p:nvPicPr>
        <p:blipFill>
          <a:blip r:embed="rId3"/>
          <a:stretch>
            <a:fillRect/>
          </a:stretch>
        </p:blipFill>
        <p:spPr>
          <a:xfrm>
            <a:off x="6173613" y="2152637"/>
            <a:ext cx="5613400" cy="2603500"/>
          </a:xfrm>
          <a:prstGeom prst="rect">
            <a:avLst/>
          </a:prstGeom>
        </p:spPr>
      </p:pic>
      <p:sp>
        <p:nvSpPr>
          <p:cNvPr id="7" name="矩形 6">
            <a:extLst>
              <a:ext uri="{FF2B5EF4-FFF2-40B4-BE49-F238E27FC236}">
                <a16:creationId xmlns:a16="http://schemas.microsoft.com/office/drawing/2014/main" id="{59BA70A7-1579-7A4F-8D18-413EB82961E9}"/>
              </a:ext>
            </a:extLst>
          </p:cNvPr>
          <p:cNvSpPr/>
          <p:nvPr/>
        </p:nvSpPr>
        <p:spPr>
          <a:xfrm>
            <a:off x="6098381" y="1352866"/>
            <a:ext cx="5688632" cy="646331"/>
          </a:xfrm>
          <a:prstGeom prst="rect">
            <a:avLst/>
          </a:prstGeom>
        </p:spPr>
        <p:txBody>
          <a:bodyPr wrap="square">
            <a:spAutoFit/>
          </a:bodyPr>
          <a:lstStyle/>
          <a:p>
            <a:r>
              <a:rPr lang="en-US" altLang="zh-CN" dirty="0">
                <a:solidFill>
                  <a:srgbClr val="59595A"/>
                </a:solidFill>
                <a:latin typeface="Gill Sans MT" panose="020B0502020104020203" pitchFamily="34" charset="0"/>
              </a:rPr>
              <a:t>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8473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0F6A0281-2651-664A-A451-C25925CA5D9B}"/>
              </a:ext>
            </a:extLst>
          </p:cNvPr>
          <p:cNvSpPr/>
          <p:nvPr/>
        </p:nvSpPr>
        <p:spPr>
          <a:xfrm>
            <a:off x="553766" y="1556792"/>
            <a:ext cx="11033342" cy="1705467"/>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在大词表的语言模型中，</a:t>
            </a:r>
            <a:r>
              <a:rPr lang="en-US" altLang="zh-CN" dirty="0">
                <a:solidFill>
                  <a:srgbClr val="59595A"/>
                </a:solidFill>
                <a:latin typeface="Gill Sans MT" panose="020B0502020104020203" pitchFamily="34" charset="0"/>
                <a:ea typeface="+mj-ea"/>
              </a:rPr>
              <a:t>logits </a:t>
            </a:r>
            <a:r>
              <a:rPr lang="zh-CN" altLang="en-US" dirty="0">
                <a:solidFill>
                  <a:srgbClr val="59595A"/>
                </a:solidFill>
                <a:latin typeface="Gill Sans MT" panose="020B0502020104020203" pitchFamily="34" charset="0"/>
                <a:ea typeface="+mj-ea"/>
              </a:rPr>
              <a:t>规模达到 </a:t>
            </a:r>
            <a:r>
              <a:rPr lang="en-US" altLang="zh-CN" dirty="0">
                <a:solidFill>
                  <a:srgbClr val="59595A"/>
                </a:solidFill>
                <a:latin typeface="Gill Sans MT" panose="020B0502020104020203" pitchFamily="34" charset="0"/>
                <a:ea typeface="+mj-ea"/>
              </a:rPr>
              <a:t>[</a:t>
            </a:r>
            <a:r>
              <a:rPr lang="en-US" altLang="zh-CN" dirty="0" err="1">
                <a:solidFill>
                  <a:srgbClr val="59595A"/>
                </a:solidFill>
                <a:latin typeface="Gill Sans MT" panose="020B0502020104020203" pitchFamily="34" charset="0"/>
                <a:ea typeface="+mj-ea"/>
              </a:rPr>
              <a:t>bs∗seq_len</a:t>
            </a:r>
            <a:r>
              <a:rPr lang="en-US" altLang="zh-CN" dirty="0">
                <a:solidFill>
                  <a:srgbClr val="59595A"/>
                </a:solidFill>
                <a:latin typeface="Gill Sans MT" panose="020B0502020104020203" pitchFamily="34" charset="0"/>
                <a:ea typeface="+mj-ea"/>
              </a:rPr>
              <a:t>,</a:t>
            </a:r>
            <a:r>
              <a:rPr lang="zh-CN" altLang="en-US" dirty="0">
                <a:solidFill>
                  <a:srgbClr val="59595A"/>
                </a:solidFill>
                <a:latin typeface="Gill Sans MT" panose="020B0502020104020203" pitchFamily="34" charset="0"/>
                <a:ea typeface="+mj-ea"/>
              </a:rPr>
              <a:t> </a:t>
            </a:r>
            <a:r>
              <a:rPr lang="en-US" altLang="zh-CN" dirty="0" err="1">
                <a:solidFill>
                  <a:srgbClr val="59595A"/>
                </a:solidFill>
                <a:latin typeface="Gill Sans MT" panose="020B0502020104020203" pitchFamily="34" charset="0"/>
                <a:ea typeface="+mj-ea"/>
              </a:rPr>
              <a:t>vocab_size</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在单个设备上计算较为困难，那么就需要考虑将大词表拆分到多个设备上进行计算；</a:t>
            </a:r>
            <a:endParaRPr lang="en-US" altLang="zh-CN" dirty="0">
              <a:solidFill>
                <a:srgbClr val="59595A"/>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分类网络最后一层一般会选用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和 </a:t>
            </a:r>
            <a:r>
              <a:rPr lang="en-US" altLang="zh-CN" dirty="0">
                <a:solidFill>
                  <a:srgbClr val="59595A"/>
                </a:solidFill>
                <a:latin typeface="Gill Sans MT" panose="020B0502020104020203" pitchFamily="34" charset="0"/>
                <a:ea typeface="+mj-ea"/>
              </a:rPr>
              <a:t>cross</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entropy</a:t>
            </a:r>
            <a:r>
              <a:rPr lang="zh-CN" altLang="en-US" dirty="0">
                <a:solidFill>
                  <a:srgbClr val="59595A"/>
                </a:solidFill>
                <a:latin typeface="Gill Sans MT" panose="020B0502020104020203" pitchFamily="34" charset="0"/>
                <a:ea typeface="+mj-ea"/>
              </a:rPr>
              <a:t> 来计算损失。如果类别数量非常大，会导致单卡显存无法存储和计算 </a:t>
            </a:r>
            <a:r>
              <a:rPr lang="en-US" altLang="zh-CN" dirty="0">
                <a:solidFill>
                  <a:srgbClr val="59595A"/>
                </a:solidFill>
                <a:latin typeface="Gill Sans MT" panose="020B0502020104020203" pitchFamily="34" charset="0"/>
                <a:ea typeface="+mj-ea"/>
              </a:rPr>
              <a:t>logit</a:t>
            </a:r>
            <a:r>
              <a:rPr lang="zh-CN" altLang="en-US" dirty="0">
                <a:solidFill>
                  <a:srgbClr val="59595A"/>
                </a:solidFill>
                <a:latin typeface="Gill Sans MT" panose="020B0502020104020203" pitchFamily="34" charset="0"/>
                <a:ea typeface="+mj-ea"/>
              </a:rPr>
              <a:t> 矩阵，此时可以按照类别数维度切分；</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2292C8-699E-434F-BF0D-85018BF7638B}"/>
                  </a:ext>
                </a:extLst>
              </p:cNvPr>
              <p:cNvSpPr txBox="1"/>
              <p:nvPr/>
            </p:nvSpPr>
            <p:spPr>
              <a:xfrm>
                <a:off x="3866133" y="3789040"/>
                <a:ext cx="3818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𝐿</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𝐿𝑜𝑠𝑠</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𝑙𝑜𝑔𝑖𝑡𝑠</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𝑙𝑎𝑏𝑒𝑙𝑠</m:t>
                      </m:r>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B52292C8-699E-434F-BF0D-85018BF7638B}"/>
                  </a:ext>
                </a:extLst>
              </p:cNvPr>
              <p:cNvSpPr txBox="1">
                <a:spLocks noRot="1" noChangeAspect="1" noMove="1" noResize="1" noEditPoints="1" noAdjustHandles="1" noChangeArrowheads="1" noChangeShapeType="1" noTextEdit="1"/>
              </p:cNvSpPr>
              <p:nvPr/>
            </p:nvSpPr>
            <p:spPr>
              <a:xfrm>
                <a:off x="3866133" y="3789040"/>
                <a:ext cx="3818674" cy="430887"/>
              </a:xfrm>
              <a:prstGeom prst="rect">
                <a:avLst/>
              </a:prstGeom>
              <a:blipFill>
                <a:blip r:embed="rId2"/>
                <a:stretch>
                  <a:fillRect l="-1325" r="-2649" b="-3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67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7" name="矩形 6">
            <a:extLst>
              <a:ext uri="{FF2B5EF4-FFF2-40B4-BE49-F238E27FC236}">
                <a16:creationId xmlns:a16="http://schemas.microsoft.com/office/drawing/2014/main" id="{F0638FD8-F31F-D246-ACCB-AA8F3AF54569}"/>
              </a:ext>
            </a:extLst>
          </p:cNvPr>
          <p:cNvSpPr/>
          <p:nvPr/>
        </p:nvSpPr>
        <p:spPr>
          <a:xfrm>
            <a:off x="623634" y="1979548"/>
            <a:ext cx="10963473"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二分类情况下，对于每个类别预测概率为 </a:t>
            </a:r>
            <a:r>
              <a:rPr lang="en-US" altLang="zh-CN" dirty="0">
                <a:solidFill>
                  <a:srgbClr val="59595A"/>
                </a:solidFill>
                <a:latin typeface="Gill Sans MT" panose="020B0502020104020203" pitchFamily="34" charset="0"/>
                <a:ea typeface="+mj-ea"/>
              </a:rPr>
              <a:t>p </a:t>
            </a:r>
            <a:r>
              <a:rPr lang="zh-CN" altLang="en-US" dirty="0">
                <a:solidFill>
                  <a:srgbClr val="59595A"/>
                </a:solidFill>
                <a:latin typeface="Gill Sans MT" panose="020B0502020104020203" pitchFamily="34" charset="0"/>
                <a:ea typeface="+mj-ea"/>
              </a:rPr>
              <a:t>和 </a:t>
            </a:r>
            <a:r>
              <a:rPr lang="en-US" altLang="zh-CN" dirty="0">
                <a:solidFill>
                  <a:srgbClr val="59595A"/>
                </a:solidFill>
                <a:latin typeface="Gill Sans MT" panose="020B0502020104020203" pitchFamily="34" charset="0"/>
                <a:ea typeface="+mj-ea"/>
              </a:rPr>
              <a:t>1−p </a:t>
            </a:r>
            <a:r>
              <a:rPr lang="zh-CN" altLang="en-US" dirty="0">
                <a:solidFill>
                  <a:srgbClr val="59595A"/>
                </a:solidFill>
                <a:latin typeface="Gill Sans MT" panose="020B0502020104020203" pitchFamily="34" charset="0"/>
                <a:ea typeface="+mj-ea"/>
              </a:rPr>
              <a:t>，此时表达式为：</a:t>
            </a:r>
          </a:p>
        </p:txBody>
      </p:sp>
      <p:sp>
        <p:nvSpPr>
          <p:cNvPr id="8" name="矩形 7">
            <a:extLst>
              <a:ext uri="{FF2B5EF4-FFF2-40B4-BE49-F238E27FC236}">
                <a16:creationId xmlns:a16="http://schemas.microsoft.com/office/drawing/2014/main" id="{0B68CD85-C3B6-D742-B3E4-0CB61C270FF9}"/>
              </a:ext>
            </a:extLst>
          </p:cNvPr>
          <p:cNvSpPr/>
          <p:nvPr/>
        </p:nvSpPr>
        <p:spPr>
          <a:xfrm>
            <a:off x="625773" y="1340768"/>
            <a:ext cx="1368152" cy="369332"/>
          </a:xfrm>
          <a:prstGeom prst="rect">
            <a:avLst/>
          </a:prstGeom>
          <a:solidFill>
            <a:srgbClr val="C00000"/>
          </a:solidFill>
        </p:spPr>
        <p:txBody>
          <a:bodyPr wrap="square">
            <a:spAutoFit/>
          </a:bodyPr>
          <a:lstStyle/>
          <a:p>
            <a:r>
              <a:rPr lang="zh-CN" altLang="en-US" dirty="0">
                <a:solidFill>
                  <a:schemeClr val="bg1"/>
                </a:solidFill>
                <a:latin typeface="+mj-ea"/>
                <a:ea typeface="+mj-ea"/>
              </a:rPr>
              <a:t>原理介绍</a:t>
            </a:r>
          </a:p>
        </p:txBody>
      </p:sp>
      <p:pic>
        <p:nvPicPr>
          <p:cNvPr id="5122" name="Picture 2" descr="equation.pdf">
            <a:extLst>
              <a:ext uri="{FF2B5EF4-FFF2-40B4-BE49-F238E27FC236}">
                <a16:creationId xmlns:a16="http://schemas.microsoft.com/office/drawing/2014/main" id="{9AC0E261-427D-7144-9A14-FD6DA6E6A8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8231" y="2618328"/>
            <a:ext cx="74803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560D00F-2758-9A42-B29B-C1388679E65C}"/>
              </a:ext>
            </a:extLst>
          </p:cNvPr>
          <p:cNvSpPr/>
          <p:nvPr/>
        </p:nvSpPr>
        <p:spPr>
          <a:xfrm>
            <a:off x="623634" y="3933056"/>
            <a:ext cx="6096000" cy="646331"/>
          </a:xfrm>
          <a:prstGeom prst="rect">
            <a:avLst/>
          </a:prstGeom>
        </p:spPr>
        <p:txBody>
          <a:bodyPr>
            <a:spAutoFit/>
          </a:bodyPr>
          <a:lstStyle/>
          <a:p>
            <a:r>
              <a:rPr lang="zh-CN" altLang="en-US" dirty="0">
                <a:solidFill>
                  <a:srgbClr val="59595A"/>
                </a:solidFill>
                <a:latin typeface="Gill Sans MT" panose="020B0502020104020203" pitchFamily="34" charset="0"/>
                <a:ea typeface="+mj-ea"/>
              </a:rPr>
              <a:t>多分类的情况实际上就是对二分类的扩展：</a:t>
            </a:r>
            <a:br>
              <a:rPr lang="en-US" altLang="zh-CN" dirty="0">
                <a:solidFill>
                  <a:srgbClr val="59595A"/>
                </a:solidFill>
              </a:rPr>
            </a:br>
            <a:endParaRPr lang="zh-CN" altLang="en-US" dirty="0">
              <a:solidFill>
                <a:srgbClr val="59595A"/>
              </a:solidFill>
            </a:endParaRPr>
          </a:p>
        </p:txBody>
      </p:sp>
      <p:pic>
        <p:nvPicPr>
          <p:cNvPr id="5124" name="Picture 4" descr="equation.pdf">
            <a:extLst>
              <a:ext uri="{FF2B5EF4-FFF2-40B4-BE49-F238E27FC236}">
                <a16:creationId xmlns:a16="http://schemas.microsoft.com/office/drawing/2014/main" id="{49740E49-C565-DE4C-AF3C-1BBF730983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34085" y="4437112"/>
            <a:ext cx="47117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3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3D8F1A-55E3-FE43-B365-BEEBB02A5E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601"/>
          <a:stretch/>
        </p:blipFill>
        <p:spPr>
          <a:xfrm>
            <a:off x="1901440" y="1916832"/>
            <a:ext cx="8407861" cy="4556865"/>
          </a:xfrm>
          <a:prstGeom prst="rect">
            <a:avLst/>
          </a:prstGeom>
        </p:spPr>
      </p:pic>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Step1</a:t>
            </a:r>
            <a:r>
              <a:rPr lang="zh-CN" altLang="en-US" dirty="0">
                <a:latin typeface="Gill Sans MT" panose="020B0502020104020203" pitchFamily="34" charset="0"/>
                <a:ea typeface="+mj-ea"/>
              </a:rPr>
              <a:t>数据拆分：</a:t>
            </a:r>
            <a:r>
              <a:rPr lang="zh-CN" altLang="en-US" dirty="0">
                <a:solidFill>
                  <a:srgbClr val="59595A"/>
                </a:solidFill>
                <a:latin typeface="Gill Sans MT" panose="020B0502020104020203" pitchFamily="34" charset="0"/>
                <a:ea typeface="+mj-ea"/>
              </a:rPr>
              <a:t>将 </a:t>
            </a:r>
            <a:r>
              <a:rPr lang="en-US" altLang="zh-CN" dirty="0">
                <a:solidFill>
                  <a:srgbClr val="59595A"/>
                </a:solidFill>
                <a:latin typeface="Gill Sans MT" panose="020B0502020104020203" pitchFamily="34" charset="0"/>
                <a:ea typeface="+mj-ea"/>
              </a:rPr>
              <a:t>logits (input)</a:t>
            </a:r>
            <a:r>
              <a:rPr lang="zh-CN" altLang="en-US" dirty="0">
                <a:solidFill>
                  <a:srgbClr val="59595A"/>
                </a:solidFill>
                <a:latin typeface="Gill Sans MT" panose="020B0502020104020203" pitchFamily="34" charset="0"/>
                <a:ea typeface="+mj-ea"/>
              </a:rPr>
              <a:t> 按照 </a:t>
            </a:r>
            <a:r>
              <a:rPr lang="en-US" altLang="zh-CN" dirty="0">
                <a:solidFill>
                  <a:srgbClr val="59595A"/>
                </a:solidFill>
                <a:latin typeface="Gill Sans MT" panose="020B0502020104020203" pitchFamily="34" charset="0"/>
                <a:ea typeface="+mj-ea"/>
              </a:rPr>
              <a:t>vocab </a:t>
            </a:r>
            <a:r>
              <a:rPr lang="zh-CN" altLang="en-US" dirty="0">
                <a:solidFill>
                  <a:srgbClr val="59595A"/>
                </a:solidFill>
                <a:latin typeface="Gill Sans MT" panose="020B0502020104020203" pitchFamily="34" charset="0"/>
                <a:ea typeface="+mj-ea"/>
              </a:rPr>
              <a:t>维度进行拆分，同时将不同部分分发到各设备，</a:t>
            </a:r>
            <a:r>
              <a:rPr lang="en-US" altLang="zh-CN" dirty="0">
                <a:solidFill>
                  <a:srgbClr val="59595A"/>
                </a:solidFill>
                <a:latin typeface="Gill Sans MT" panose="020B0502020104020203" pitchFamily="34" charset="0"/>
                <a:ea typeface="+mj-ea"/>
              </a:rPr>
              <a:t>labels (target) </a:t>
            </a:r>
            <a:r>
              <a:rPr lang="zh-CN" altLang="en-US" dirty="0">
                <a:solidFill>
                  <a:srgbClr val="59595A"/>
                </a:solidFill>
                <a:latin typeface="Gill Sans MT" panose="020B0502020104020203" pitchFamily="34" charset="0"/>
                <a:ea typeface="+mj-ea"/>
              </a:rPr>
              <a:t>需要先进行 </a:t>
            </a:r>
            <a:r>
              <a:rPr lang="en-US" altLang="zh-CN" dirty="0">
                <a:solidFill>
                  <a:srgbClr val="59595A"/>
                </a:solidFill>
                <a:latin typeface="Gill Sans MT" panose="020B0502020104020203" pitchFamily="34" charset="0"/>
                <a:ea typeface="+mj-ea"/>
              </a:rPr>
              <a:t>one hot </a:t>
            </a:r>
            <a:r>
              <a:rPr lang="zh-CN" altLang="en-US" dirty="0">
                <a:solidFill>
                  <a:srgbClr val="59595A"/>
                </a:solidFill>
                <a:latin typeface="Gill Sans MT" panose="020B0502020104020203" pitchFamily="34" charset="0"/>
                <a:ea typeface="+mj-ea"/>
              </a:rPr>
              <a:t>操作，然后 </a:t>
            </a:r>
            <a:r>
              <a:rPr lang="en-US" altLang="zh-CN" dirty="0">
                <a:solidFill>
                  <a:srgbClr val="59595A"/>
                </a:solidFill>
                <a:latin typeface="Gill Sans MT" panose="020B0502020104020203" pitchFamily="34" charset="0"/>
                <a:ea typeface="+mj-ea"/>
              </a:rPr>
              <a:t>scatter </a:t>
            </a:r>
            <a:r>
              <a:rPr lang="zh-CN" altLang="en-US" dirty="0">
                <a:solidFill>
                  <a:srgbClr val="59595A"/>
                </a:solidFill>
                <a:latin typeface="Gill Sans MT" panose="020B0502020104020203" pitchFamily="34" charset="0"/>
                <a:ea typeface="+mj-ea"/>
              </a:rPr>
              <a:t>到各个设备上</a:t>
            </a:r>
          </a:p>
        </p:txBody>
      </p:sp>
    </p:spTree>
    <p:extLst>
      <p:ext uri="{BB962C8B-B14F-4D97-AF65-F5344CB8AC3E}">
        <p14:creationId xmlns:p14="http://schemas.microsoft.com/office/powerpoint/2010/main" val="37028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Step2</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input(logits) </a:t>
            </a:r>
            <a:r>
              <a:rPr lang="zh-CN" altLang="en-US" dirty="0">
                <a:latin typeface="Gill Sans MT" panose="020B0502020104020203" pitchFamily="34" charset="0"/>
                <a:ea typeface="+mj-ea"/>
              </a:rPr>
              <a:t>最大值同步：</a:t>
            </a:r>
            <a:r>
              <a:rPr lang="en-US" altLang="zh-CN" dirty="0">
                <a:solidFill>
                  <a:srgbClr val="59595A"/>
                </a:solidFill>
                <a:latin typeface="Gill Sans MT" panose="020B0502020104020203" pitchFamily="34" charset="0"/>
                <a:ea typeface="+mj-ea"/>
              </a:rPr>
              <a:t>input(logits) </a:t>
            </a:r>
            <a:r>
              <a:rPr lang="zh-CN" altLang="en-US" dirty="0">
                <a:solidFill>
                  <a:srgbClr val="59595A"/>
                </a:solidFill>
                <a:latin typeface="Gill Sans MT" panose="020B0502020104020203" pitchFamily="34" charset="0"/>
                <a:ea typeface="+mj-ea"/>
              </a:rPr>
              <a:t>需要减去其最大值后求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a:t>
            </a:r>
            <a:r>
              <a:rPr lang="en-US" altLang="zh-CN" dirty="0">
                <a:solidFill>
                  <a:srgbClr val="59595A"/>
                </a:solidFill>
                <a:latin typeface="Gill Sans MT" panose="020B0502020104020203" pitchFamily="34" charset="0"/>
                <a:ea typeface="+mj-ea"/>
              </a:rPr>
              <a:t>All</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Reduce (Max) </a:t>
            </a:r>
            <a:r>
              <a:rPr lang="zh-CN" altLang="en-US" dirty="0">
                <a:solidFill>
                  <a:srgbClr val="59595A"/>
                </a:solidFill>
                <a:latin typeface="Gill Sans MT" panose="020B0502020104020203" pitchFamily="34" charset="0"/>
                <a:ea typeface="+mj-ea"/>
              </a:rPr>
              <a:t>操作保证了获取的是全局最大值，有效防止溢出。</a:t>
            </a:r>
          </a:p>
        </p:txBody>
      </p:sp>
      <p:pic>
        <p:nvPicPr>
          <p:cNvPr id="1026" name="Picture 2" descr="equation.pdf">
            <a:extLst>
              <a:ext uri="{FF2B5EF4-FFF2-40B4-BE49-F238E27FC236}">
                <a16:creationId xmlns:a16="http://schemas.microsoft.com/office/drawing/2014/main" id="{6486E8D9-EEBF-5E4B-BBDE-FCC959AA58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1035" y="2420888"/>
            <a:ext cx="33274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69349-FC16-D94C-9E14-EA9C6D32D8B4}"/>
              </a:ext>
            </a:extLst>
          </p:cNvPr>
          <p:cNvSpPr/>
          <p:nvPr/>
        </p:nvSpPr>
        <p:spPr>
          <a:xfrm>
            <a:off x="623635" y="3717032"/>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7185" y="4770672"/>
            <a:ext cx="6515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5835429" cy="1061444"/>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6731" y="3411134"/>
            <a:ext cx="5329235" cy="67524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B90B4-9079-5A43-A313-99622F914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019" y="843275"/>
            <a:ext cx="5329235" cy="5329235"/>
          </a:xfrm>
          <a:prstGeom prst="rect">
            <a:avLst/>
          </a:prstGeom>
        </p:spPr>
      </p:pic>
    </p:spTree>
    <p:extLst>
      <p:ext uri="{BB962C8B-B14F-4D97-AF65-F5344CB8AC3E}">
        <p14:creationId xmlns:p14="http://schemas.microsoft.com/office/powerpoint/2010/main" val="18763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10963473" cy="73045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4</a:t>
            </a:r>
            <a:r>
              <a:rPr lang="zh-CN" altLang="en-US" dirty="0">
                <a:latin typeface="Gill Sans MT" panose="020B0502020104020203" pitchFamily="34" charset="0"/>
                <a:ea typeface="+mj-ea"/>
              </a:rPr>
              <a:t> 计算 </a:t>
            </a:r>
            <a:r>
              <a:rPr lang="en-US" altLang="zh-CN" dirty="0">
                <a:latin typeface="Gill Sans MT" panose="020B0502020104020203" pitchFamily="34" charset="0"/>
                <a:ea typeface="+mj-ea"/>
              </a:rPr>
              <a:t>Loss</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input (logits) </a:t>
            </a:r>
            <a:r>
              <a:rPr lang="zh-CN" altLang="en-US" dirty="0">
                <a:solidFill>
                  <a:srgbClr val="59595A"/>
                </a:solidFill>
                <a:latin typeface="Gill Sans MT" panose="020B0502020104020203" pitchFamily="34" charset="0"/>
                <a:ea typeface="+mj-ea"/>
              </a:rPr>
              <a:t>与 </a:t>
            </a:r>
            <a:r>
              <a:rPr lang="en-US" altLang="zh-CN" dirty="0" err="1">
                <a:solidFill>
                  <a:srgbClr val="59595A"/>
                </a:solidFill>
                <a:latin typeface="Gill Sans MT" panose="020B0502020104020203" pitchFamily="34" charset="0"/>
                <a:ea typeface="+mj-ea"/>
              </a:rPr>
              <a:t>one_hot</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相乘并求和，得到 </a:t>
            </a:r>
            <a:r>
              <a:rPr lang="en-US" altLang="zh-CN" dirty="0">
                <a:solidFill>
                  <a:srgbClr val="59595A"/>
                </a:solidFill>
                <a:latin typeface="Gill Sans MT" panose="020B0502020104020203" pitchFamily="34" charset="0"/>
                <a:ea typeface="+mj-ea"/>
              </a:rPr>
              <a:t>label </a:t>
            </a:r>
            <a:r>
              <a:rPr lang="zh-CN" altLang="en-US" dirty="0">
                <a:solidFill>
                  <a:srgbClr val="59595A"/>
                </a:solidFill>
                <a:latin typeface="Gill Sans MT" panose="020B0502020104020203" pitchFamily="34" charset="0"/>
                <a:ea typeface="+mj-ea"/>
              </a:rPr>
              <a:t>位置值 </a:t>
            </a:r>
            <a:r>
              <a:rPr lang="en-US" altLang="zh-CN" dirty="0" err="1">
                <a:solidFill>
                  <a:srgbClr val="59595A"/>
                </a:solidFill>
                <a:latin typeface="Gill Sans MT" panose="020B0502020104020203" pitchFamily="34" charset="0"/>
                <a:ea typeface="+mj-ea"/>
              </a:rPr>
              <a:t>im</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，并进行 </a:t>
            </a:r>
            <a:r>
              <a:rPr lang="en-US" altLang="zh-CN" dirty="0" err="1">
                <a:solidFill>
                  <a:srgbClr val="59595A"/>
                </a:solidFill>
                <a:latin typeface="Gill Sans MT" panose="020B0502020104020203" pitchFamily="34" charset="0"/>
                <a:ea typeface="+mj-ea"/>
              </a:rPr>
              <a:t>all_reduce</a:t>
            </a:r>
            <a:r>
              <a:rPr lang="en-US" altLang="zh-CN" dirty="0">
                <a:solidFill>
                  <a:srgbClr val="59595A"/>
                </a:solidFill>
                <a:latin typeface="Gill Sans MT" panose="020B0502020104020203" pitchFamily="34" charset="0"/>
                <a:ea typeface="+mj-ea"/>
              </a:rPr>
              <a:t> (Sum) </a:t>
            </a:r>
            <a:r>
              <a:rPr lang="zh-CN" altLang="en-US" dirty="0">
                <a:solidFill>
                  <a:srgbClr val="59595A"/>
                </a:solidFill>
                <a:latin typeface="Gill Sans MT" panose="020B0502020104020203" pitchFamily="34" charset="0"/>
                <a:ea typeface="+mj-ea"/>
              </a:rPr>
              <a:t>全局同步，最后计算 </a:t>
            </a:r>
            <a:r>
              <a:rPr lang="en-US" altLang="zh-CN" dirty="0">
                <a:solidFill>
                  <a:srgbClr val="59595A"/>
                </a:solidFill>
                <a:latin typeface="Gill Sans MT" panose="020B0502020104020203" pitchFamily="34" charset="0"/>
                <a:ea typeface="+mj-ea"/>
              </a:rPr>
              <a:t>log</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操作并加上负号，得到分布式交叉熵的损失值 </a:t>
            </a:r>
            <a:r>
              <a:rPr lang="en-US" altLang="zh-CN" dirty="0">
                <a:solidFill>
                  <a:srgbClr val="59595A"/>
                </a:solidFill>
                <a:latin typeface="Gill Sans MT" panose="020B0502020104020203" pitchFamily="34" charset="0"/>
                <a:ea typeface="+mj-ea"/>
              </a:rPr>
              <a:t>loss</a:t>
            </a:r>
            <a:r>
              <a:rPr lang="zh-CN" altLang="en-US" dirty="0">
                <a:solidFill>
                  <a:srgbClr val="59595A"/>
                </a:solidFill>
                <a:latin typeface="Gill Sans MT" panose="020B0502020104020203" pitchFamily="34" charset="0"/>
                <a:ea typeface="+mj-ea"/>
              </a:rPr>
              <a:t>。</a:t>
            </a:r>
          </a:p>
        </p:txBody>
      </p:sp>
      <p:pic>
        <p:nvPicPr>
          <p:cNvPr id="4098" name="Picture 2" descr="equation.pdf">
            <a:extLst>
              <a:ext uri="{FF2B5EF4-FFF2-40B4-BE49-F238E27FC236}">
                <a16:creationId xmlns:a16="http://schemas.microsoft.com/office/drawing/2014/main" id="{6C2ADEF7-C3E1-7646-B188-F838EA1633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3805" y="3619173"/>
            <a:ext cx="34798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0D4108-9D8A-F24F-945D-68008F1D4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6253" y="1968158"/>
            <a:ext cx="6543796" cy="4191031"/>
          </a:xfrm>
          <a:prstGeom prst="rect">
            <a:avLst/>
          </a:prstGeom>
        </p:spPr>
      </p:pic>
    </p:spTree>
    <p:extLst>
      <p:ext uri="{BB962C8B-B14F-4D97-AF65-F5344CB8AC3E}">
        <p14:creationId xmlns:p14="http://schemas.microsoft.com/office/powerpoint/2010/main" val="13038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t>Review: Deep Learning Fundamentals</a:t>
            </a:r>
            <a:endParaRPr lang="en-US" altLang="en-US" b="0" dirty="0"/>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4141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参数初始化随机性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4949407" cy="1296144"/>
          </a:xfrm>
        </p:spPr>
        <p:txBody>
          <a:bodyPr/>
          <a:lstStyle/>
          <a:p>
            <a:r>
              <a:rPr lang="zh-CN" altLang="en-US" dirty="0">
                <a:latin typeface="Gill Sans MT" panose="020B0502020104020203" pitchFamily="34" charset="0"/>
              </a:rPr>
              <a:t>参数初始化后两个设备的参数将会初始化为相同的数值，和单设备上参数 </a:t>
            </a:r>
            <a:r>
              <a:rPr lang="en-US" altLang="zh-CN" dirty="0">
                <a:latin typeface="Gill Sans MT" panose="020B0502020104020203" pitchFamily="34" charset="0"/>
              </a:rPr>
              <a:t>E</a:t>
            </a:r>
            <a:r>
              <a:rPr lang="zh-CN" altLang="en-US" dirty="0">
                <a:latin typeface="Gill Sans MT" panose="020B0502020104020203" pitchFamily="34" charset="0"/>
              </a:rPr>
              <a:t> 数学不等价，失去了真正随机性</a:t>
            </a:r>
          </a:p>
        </p:txBody>
      </p:sp>
      <p:sp>
        <p:nvSpPr>
          <p:cNvPr id="3" name="矩形 2">
            <a:extLst>
              <a:ext uri="{FF2B5EF4-FFF2-40B4-BE49-F238E27FC236}">
                <a16:creationId xmlns:a16="http://schemas.microsoft.com/office/drawing/2014/main" id="{D5EFA0F1-9E4D-094C-A0A9-C9EADAEE4534}"/>
              </a:ext>
            </a:extLst>
          </p:cNvPr>
          <p:cNvSpPr/>
          <p:nvPr/>
        </p:nvSpPr>
        <p:spPr>
          <a:xfrm>
            <a:off x="6530429" y="1412776"/>
            <a:ext cx="4949407" cy="1169103"/>
          </a:xfrm>
          <a:prstGeom prst="rect">
            <a:avLst/>
          </a:prstGeom>
        </p:spPr>
        <p:txBody>
          <a:bodyPr wrap="square">
            <a:spAutoFit/>
          </a:bodyPr>
          <a:lstStyle/>
          <a:p>
            <a:pPr marL="342900" indent="-342900" defTabSz="1218804" eaLnBrk="0" hangingPunct="0">
              <a:lnSpc>
                <a:spcPct val="120000"/>
              </a:lnSpc>
              <a:spcBef>
                <a:spcPts val="0"/>
              </a:spcBef>
              <a:buClr>
                <a:srgbClr val="71B2FF"/>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将参数切分到多个卡上后，再修改相应卡的随机性，保证各个卡的随机种子不同。多卡参数初始化随机性与单卡相同</a:t>
            </a:r>
          </a:p>
        </p:txBody>
      </p:sp>
      <p:pic>
        <p:nvPicPr>
          <p:cNvPr id="5" name="图片 4">
            <a:extLst>
              <a:ext uri="{FF2B5EF4-FFF2-40B4-BE49-F238E27FC236}">
                <a16:creationId xmlns:a16="http://schemas.microsoft.com/office/drawing/2014/main" id="{06DEB8C6-E96A-6444-9E28-46BDBDA82793}"/>
              </a:ext>
            </a:extLst>
          </p:cNvPr>
          <p:cNvPicPr>
            <a:picLocks noChangeAspect="1"/>
          </p:cNvPicPr>
          <p:nvPr/>
        </p:nvPicPr>
        <p:blipFill>
          <a:blip r:embed="rId2"/>
          <a:stretch>
            <a:fillRect/>
          </a:stretch>
        </p:blipFill>
        <p:spPr>
          <a:xfrm>
            <a:off x="409749" y="3000020"/>
            <a:ext cx="5322928" cy="2965454"/>
          </a:xfrm>
          <a:prstGeom prst="rect">
            <a:avLst/>
          </a:prstGeom>
        </p:spPr>
      </p:pic>
      <p:pic>
        <p:nvPicPr>
          <p:cNvPr id="7" name="图片 6">
            <a:extLst>
              <a:ext uri="{FF2B5EF4-FFF2-40B4-BE49-F238E27FC236}">
                <a16:creationId xmlns:a16="http://schemas.microsoft.com/office/drawing/2014/main" id="{8D151196-6778-7A4F-AAA3-2AC8A415F76A}"/>
              </a:ext>
            </a:extLst>
          </p:cNvPr>
          <p:cNvPicPr>
            <a:picLocks noChangeAspect="1"/>
          </p:cNvPicPr>
          <p:nvPr/>
        </p:nvPicPr>
        <p:blipFill>
          <a:blip r:embed="rId3"/>
          <a:stretch>
            <a:fillRect/>
          </a:stretch>
        </p:blipFill>
        <p:spPr>
          <a:xfrm>
            <a:off x="6338714" y="3030409"/>
            <a:ext cx="5345293" cy="2965454"/>
          </a:xfrm>
          <a:prstGeom prst="rect">
            <a:avLst/>
          </a:prstGeom>
        </p:spPr>
      </p:pic>
    </p:spTree>
    <p:extLst>
      <p:ext uri="{BB962C8B-B14F-4D97-AF65-F5344CB8AC3E}">
        <p14:creationId xmlns:p14="http://schemas.microsoft.com/office/powerpoint/2010/main" val="8724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算子计算的随机性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latin typeface="Gill Sans MT" panose="020B0502020104020203" pitchFamily="34" charset="0"/>
              </a:rPr>
              <a:t>网络模型中的计算算子随机性，并行过程中的随机性不同</a:t>
            </a:r>
            <a:endParaRPr lang="en-US" altLang="zh-CN" dirty="0">
              <a:latin typeface="Gill Sans MT" panose="020B0502020104020203" pitchFamily="34" charset="0"/>
            </a:endParaRPr>
          </a:p>
          <a:p>
            <a:r>
              <a:rPr lang="en-US" altLang="zh-CN" dirty="0">
                <a:latin typeface="Gill Sans MT" panose="020B0502020104020203" pitchFamily="34" charset="0"/>
              </a:rPr>
              <a:t>i.e.:</a:t>
            </a:r>
            <a:r>
              <a:rPr lang="zh-CN" altLang="en-US" dirty="0">
                <a:latin typeface="Gill Sans MT" panose="020B0502020104020203" pitchFamily="34" charset="0"/>
              </a:rPr>
              <a:t> </a:t>
            </a:r>
            <a:r>
              <a:rPr lang="en-US" altLang="zh-CN" dirty="0">
                <a:latin typeface="Gill Sans MT" panose="020B0502020104020203" pitchFamily="34" charset="0"/>
              </a:rPr>
              <a:t>Dropout,</a:t>
            </a:r>
            <a:r>
              <a:rPr lang="zh-CN" altLang="en-US" dirty="0">
                <a:latin typeface="Gill Sans MT" panose="020B0502020104020203" pitchFamily="34" charset="0"/>
              </a:rPr>
              <a:t> </a:t>
            </a:r>
            <a:r>
              <a:rPr lang="en-US" altLang="zh-CN" dirty="0">
                <a:latin typeface="Gill Sans MT" panose="020B0502020104020203" pitchFamily="34" charset="0"/>
              </a:rPr>
              <a:t>TruncatedNormal,</a:t>
            </a:r>
            <a:r>
              <a:rPr lang="zh-CN" altLang="en-US" dirty="0">
                <a:latin typeface="Gill Sans MT" panose="020B0502020104020203" pitchFamily="34" charset="0"/>
              </a:rPr>
              <a:t> </a:t>
            </a:r>
            <a:r>
              <a:rPr lang="en-US" altLang="zh-CN" dirty="0" err="1">
                <a:latin typeface="Gill Sans MT" panose="020B0502020104020203" pitchFamily="34" charset="0"/>
              </a:rPr>
              <a:t>StandardNormal</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Multinomial,</a:t>
            </a:r>
            <a:r>
              <a:rPr lang="zh-CN" altLang="en-US" dirty="0">
                <a:latin typeface="Gill Sans MT" panose="020B0502020104020203" pitchFamily="34" charset="0"/>
              </a:rPr>
              <a:t>  </a:t>
            </a:r>
            <a:r>
              <a:rPr lang="en-US" altLang="zh-CN" dirty="0" err="1">
                <a:latin typeface="Gill Sans MT" panose="020B0502020104020203" pitchFamily="34" charset="0"/>
              </a:rPr>
              <a:t>StandardLaplace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Gamm.</a:t>
            </a:r>
            <a:r>
              <a:rPr lang="zh-CN" altLang="en-US" dirty="0">
                <a:latin typeface="Gill Sans MT" panose="020B0502020104020203" pitchFamily="34" charset="0"/>
              </a:rPr>
              <a:t> </a:t>
            </a:r>
            <a:r>
              <a:rPr lang="en-US" altLang="zh-CN" dirty="0">
                <a:latin typeface="Gill Sans MT" panose="020B0502020104020203" pitchFamily="34" charset="0"/>
              </a:rPr>
              <a:t>et.</a:t>
            </a:r>
            <a:r>
              <a:rPr lang="zh-CN" altLang="en-US" dirty="0">
                <a:latin typeface="Gill Sans MT" panose="020B0502020104020203" pitchFamily="34" charset="0"/>
              </a:rPr>
              <a:t> </a:t>
            </a:r>
            <a:r>
              <a:rPr lang="en-US" altLang="zh-CN" dirty="0">
                <a:latin typeface="Gill Sans MT" panose="020B0502020104020203" pitchFamily="34" charset="0"/>
              </a:rPr>
              <a:t>al.</a:t>
            </a:r>
            <a:endParaRPr lang="zh-CN" altLang="en-US" dirty="0">
              <a:latin typeface="Gill Sans MT" panose="020B0502020104020203" pitchFamily="34" charset="0"/>
            </a:endParaRPr>
          </a:p>
        </p:txBody>
      </p:sp>
      <p:grpSp>
        <p:nvGrpSpPr>
          <p:cNvPr id="5" name="组合 4">
            <a:extLst>
              <a:ext uri="{FF2B5EF4-FFF2-40B4-BE49-F238E27FC236}">
                <a16:creationId xmlns:a16="http://schemas.microsoft.com/office/drawing/2014/main" id="{0C17DC67-3996-A64E-9771-0D157AB15F8D}"/>
              </a:ext>
            </a:extLst>
          </p:cNvPr>
          <p:cNvGrpSpPr/>
          <p:nvPr/>
        </p:nvGrpSpPr>
        <p:grpSpPr>
          <a:xfrm>
            <a:off x="2714005" y="2543992"/>
            <a:ext cx="6326884" cy="3765328"/>
            <a:chOff x="2579809" y="2060848"/>
            <a:chExt cx="7037144" cy="4197376"/>
          </a:xfrm>
        </p:grpSpPr>
        <p:pic>
          <p:nvPicPr>
            <p:cNvPr id="7" name="图片 6">
              <a:extLst>
                <a:ext uri="{FF2B5EF4-FFF2-40B4-BE49-F238E27FC236}">
                  <a16:creationId xmlns:a16="http://schemas.microsoft.com/office/drawing/2014/main" id="{5F936409-AF19-4F46-9A92-6D887BC792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9809" y="2060848"/>
              <a:ext cx="7037144" cy="4197376"/>
            </a:xfrm>
            <a:prstGeom prst="rect">
              <a:avLst/>
            </a:prstGeom>
          </p:spPr>
        </p:pic>
        <p:sp>
          <p:nvSpPr>
            <p:cNvPr id="8" name="矩形 7">
              <a:extLst>
                <a:ext uri="{FF2B5EF4-FFF2-40B4-BE49-F238E27FC236}">
                  <a16:creationId xmlns:a16="http://schemas.microsoft.com/office/drawing/2014/main" id="{926BBB95-74C0-2241-859E-25B4BD8EA85D}"/>
                </a:ext>
              </a:extLst>
            </p:cNvPr>
            <p:cNvSpPr/>
            <p:nvPr/>
          </p:nvSpPr>
          <p:spPr bwMode="auto">
            <a:xfrm>
              <a:off x="5450309" y="2924944"/>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0B4808C8-2AB0-004D-BC0B-90DF7853906F}"/>
                </a:ext>
              </a:extLst>
            </p:cNvPr>
            <p:cNvSpPr/>
            <p:nvPr/>
          </p:nvSpPr>
          <p:spPr bwMode="auto">
            <a:xfrm>
              <a:off x="5450309" y="3861048"/>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5DC71E09-0BAD-B646-B48A-F4A2D7BA89E0}"/>
                </a:ext>
              </a:extLst>
            </p:cNvPr>
            <p:cNvSpPr/>
            <p:nvPr/>
          </p:nvSpPr>
          <p:spPr bwMode="auto">
            <a:xfrm>
              <a:off x="8402637" y="2938765"/>
              <a:ext cx="432048" cy="155653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1396315"/>
                        <a:gd name="connsiteX1" fmla="*/ 388441 w 388441"/>
                        <a:gd name="connsiteY1" fmla="*/ 0 h 1396315"/>
                        <a:gd name="connsiteX2" fmla="*/ 388441 w 388441"/>
                        <a:gd name="connsiteY2" fmla="*/ 684194 h 1396315"/>
                        <a:gd name="connsiteX3" fmla="*/ 388441 w 388441"/>
                        <a:gd name="connsiteY3" fmla="*/ 1396315 h 1396315"/>
                        <a:gd name="connsiteX4" fmla="*/ 0 w 388441"/>
                        <a:gd name="connsiteY4" fmla="*/ 1396315 h 1396315"/>
                        <a:gd name="connsiteX5" fmla="*/ 0 w 388441"/>
                        <a:gd name="connsiteY5" fmla="*/ 684194 h 1396315"/>
                        <a:gd name="connsiteX6" fmla="*/ 0 w 388441"/>
                        <a:gd name="connsiteY6" fmla="*/ 0 h 13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441" h="1396315" fill="none" extrusionOk="0">
                          <a:moveTo>
                            <a:pt x="0" y="0"/>
                          </a:moveTo>
                          <a:cubicBezTo>
                            <a:pt x="147142" y="17610"/>
                            <a:pt x="272613" y="9571"/>
                            <a:pt x="388441" y="0"/>
                          </a:cubicBezTo>
                          <a:cubicBezTo>
                            <a:pt x="389260" y="231587"/>
                            <a:pt x="365713" y="368869"/>
                            <a:pt x="388441" y="684194"/>
                          </a:cubicBezTo>
                          <a:cubicBezTo>
                            <a:pt x="411169" y="999519"/>
                            <a:pt x="371043" y="1045776"/>
                            <a:pt x="388441" y="1396315"/>
                          </a:cubicBezTo>
                          <a:cubicBezTo>
                            <a:pt x="278975" y="1394140"/>
                            <a:pt x="146319" y="1378676"/>
                            <a:pt x="0" y="1396315"/>
                          </a:cubicBezTo>
                          <a:cubicBezTo>
                            <a:pt x="8516" y="1093681"/>
                            <a:pt x="-21249" y="1038320"/>
                            <a:pt x="0" y="684194"/>
                          </a:cubicBezTo>
                          <a:cubicBezTo>
                            <a:pt x="21249" y="330068"/>
                            <a:pt x="25948" y="173983"/>
                            <a:pt x="0" y="0"/>
                          </a:cubicBezTo>
                          <a:close/>
                        </a:path>
                        <a:path w="388441" h="1396315" stroke="0" extrusionOk="0">
                          <a:moveTo>
                            <a:pt x="0" y="0"/>
                          </a:moveTo>
                          <a:cubicBezTo>
                            <a:pt x="180847" y="13536"/>
                            <a:pt x="255861" y="9787"/>
                            <a:pt x="388441" y="0"/>
                          </a:cubicBezTo>
                          <a:cubicBezTo>
                            <a:pt x="406221" y="239324"/>
                            <a:pt x="392101" y="453053"/>
                            <a:pt x="388441" y="684194"/>
                          </a:cubicBezTo>
                          <a:cubicBezTo>
                            <a:pt x="384781" y="915335"/>
                            <a:pt x="382241" y="1071644"/>
                            <a:pt x="388441" y="1396315"/>
                          </a:cubicBezTo>
                          <a:cubicBezTo>
                            <a:pt x="302227" y="1404156"/>
                            <a:pt x="180060" y="1403107"/>
                            <a:pt x="0" y="1396315"/>
                          </a:cubicBezTo>
                          <a:cubicBezTo>
                            <a:pt x="7519" y="1072350"/>
                            <a:pt x="28573" y="1026945"/>
                            <a:pt x="0" y="726084"/>
                          </a:cubicBezTo>
                          <a:cubicBezTo>
                            <a:pt x="-28573" y="425223"/>
                            <a:pt x="20382" y="2439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72302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control(III):</a:t>
            </a:r>
            <a:r>
              <a:rPr lang="zh-CN" altLang="en-US" b="0" dirty="0"/>
              <a:t> </a:t>
            </a:r>
            <a:r>
              <a:rPr lang="en-US" altLang="zh-CN" b="0" dirty="0"/>
              <a:t>Effective</a:t>
            </a:r>
          </a:p>
        </p:txBody>
      </p:sp>
      <p:pic>
        <p:nvPicPr>
          <p:cNvPr id="7" name="图片 6">
            <a:extLst>
              <a:ext uri="{FF2B5EF4-FFF2-40B4-BE49-F238E27FC236}">
                <a16:creationId xmlns:a16="http://schemas.microsoft.com/office/drawing/2014/main" id="{732F79DB-CE92-FE43-BFD7-41B0B6DD5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0481" y="1113284"/>
            <a:ext cx="8820348" cy="5065266"/>
          </a:xfrm>
          <a:prstGeom prst="rect">
            <a:avLst/>
          </a:prstGeom>
        </p:spPr>
      </p:pic>
    </p:spTree>
    <p:extLst>
      <p:ext uri="{BB962C8B-B14F-4D97-AF65-F5344CB8AC3E}">
        <p14:creationId xmlns:p14="http://schemas.microsoft.com/office/powerpoint/2010/main" val="405982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张量切分方式，双设备</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18188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张量切分方式，四设备</a:t>
            </a:r>
          </a:p>
          <a:p>
            <a:pPr marL="0" indent="0">
              <a:buNone/>
            </a:pPr>
            <a:endParaRPr lang="zh-CN" altLang="en-US" dirty="0"/>
          </a:p>
        </p:txBody>
      </p:sp>
      <p:pic>
        <p:nvPicPr>
          <p:cNvPr id="5" name="图片 4">
            <a:extLst>
              <a:ext uri="{FF2B5EF4-FFF2-40B4-BE49-F238E27FC236}">
                <a16:creationId xmlns:a16="http://schemas.microsoft.com/office/drawing/2014/main" id="{17196C0C-7DB1-064E-8D9F-A9CAE8DAD9F4}"/>
              </a:ext>
            </a:extLst>
          </p:cNvPr>
          <p:cNvPicPr>
            <a:picLocks noChangeAspect="1"/>
          </p:cNvPicPr>
          <p:nvPr/>
        </p:nvPicPr>
        <p:blipFill>
          <a:blip r:embed="rId2"/>
          <a:stretch>
            <a:fillRect/>
          </a:stretch>
        </p:blipFill>
        <p:spPr>
          <a:xfrm>
            <a:off x="506768" y="1967741"/>
            <a:ext cx="11197206" cy="4269571"/>
          </a:xfrm>
          <a:prstGeom prst="rect">
            <a:avLst/>
          </a:prstGeom>
        </p:spPr>
      </p:pic>
    </p:spTree>
    <p:extLst>
      <p:ext uri="{BB962C8B-B14F-4D97-AF65-F5344CB8AC3E}">
        <p14:creationId xmlns:p14="http://schemas.microsoft.com/office/powerpoint/2010/main" val="63983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latin typeface="Gill Sans MT" panose="020B0502020104020203" pitchFamily="34" charset="0"/>
              </a:rPr>
              <a:t>切分到两个节点的 </a:t>
            </a:r>
            <a:r>
              <a:rPr lang="en-US" altLang="zh-CN" dirty="0">
                <a:latin typeface="Gill Sans MT" panose="020B0502020104020203" pitchFamily="34" charset="0"/>
              </a:rPr>
              <a:t>Tensor</a:t>
            </a:r>
            <a:r>
              <a:rPr lang="zh-CN" altLang="en-US" dirty="0">
                <a:latin typeface="Gill Sans MT" panose="020B0502020104020203" pitchFamily="34" charset="0"/>
              </a:rPr>
              <a:t> 重排</a:t>
            </a:r>
          </a:p>
        </p:txBody>
      </p:sp>
      <p:pic>
        <p:nvPicPr>
          <p:cNvPr id="6" name="图片 5">
            <a:extLst>
              <a:ext uri="{FF2B5EF4-FFF2-40B4-BE49-F238E27FC236}">
                <a16:creationId xmlns:a16="http://schemas.microsoft.com/office/drawing/2014/main" id="{5705E53B-4E9D-4640-BD45-57887D380D69}"/>
              </a:ext>
            </a:extLst>
          </p:cNvPr>
          <p:cNvPicPr>
            <a:picLocks noChangeAspect="1"/>
          </p:cNvPicPr>
          <p:nvPr/>
        </p:nvPicPr>
        <p:blipFill>
          <a:blip r:embed="rId2"/>
          <a:stretch>
            <a:fillRect/>
          </a:stretch>
        </p:blipFill>
        <p:spPr>
          <a:xfrm>
            <a:off x="1962699" y="1844824"/>
            <a:ext cx="8271363" cy="4260702"/>
          </a:xfrm>
          <a:prstGeom prst="rect">
            <a:avLst/>
          </a:prstGeom>
        </p:spPr>
      </p:pic>
    </p:spTree>
    <p:extLst>
      <p:ext uri="{BB962C8B-B14F-4D97-AF65-F5344CB8AC3E}">
        <p14:creationId xmlns:p14="http://schemas.microsoft.com/office/powerpoint/2010/main" val="17700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t>切分到四个节点的 </a:t>
            </a:r>
            <a:r>
              <a:rPr lang="en-US" altLang="zh-CN" dirty="0"/>
              <a:t>Tensor</a:t>
            </a:r>
            <a:r>
              <a:rPr lang="zh-CN" altLang="en-US" dirty="0"/>
              <a:t> 重排</a:t>
            </a:r>
            <a:br>
              <a:rPr lang="zh-CN" altLang="en-US" dirty="0"/>
            </a:br>
            <a:endParaRPr lang="zh-CN" altLang="en-US" dirty="0"/>
          </a:p>
        </p:txBody>
      </p:sp>
      <p:pic>
        <p:nvPicPr>
          <p:cNvPr id="5" name="图片 4">
            <a:extLst>
              <a:ext uri="{FF2B5EF4-FFF2-40B4-BE49-F238E27FC236}">
                <a16:creationId xmlns:a16="http://schemas.microsoft.com/office/drawing/2014/main" id="{9A60A6F2-0780-C048-9A4E-A8C938F740F2}"/>
              </a:ext>
            </a:extLst>
          </p:cNvPr>
          <p:cNvPicPr>
            <a:picLocks noChangeAspect="1"/>
          </p:cNvPicPr>
          <p:nvPr/>
        </p:nvPicPr>
        <p:blipFill>
          <a:blip r:embed="rId3"/>
          <a:stretch>
            <a:fillRect/>
          </a:stretch>
        </p:blipFill>
        <p:spPr>
          <a:xfrm>
            <a:off x="3362077" y="1700808"/>
            <a:ext cx="5696336" cy="4691500"/>
          </a:xfrm>
          <a:prstGeom prst="rect">
            <a:avLst/>
          </a:prstGeom>
        </p:spPr>
      </p:pic>
    </p:spTree>
    <p:extLst>
      <p:ext uri="{BB962C8B-B14F-4D97-AF65-F5344CB8AC3E}">
        <p14:creationId xmlns:p14="http://schemas.microsoft.com/office/powerpoint/2010/main" val="320982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3A1D50-5AA5-2542-9A3E-A5257A58598A}"/>
                  </a:ext>
                </a:extLst>
              </p:cNvPr>
              <p:cNvSpPr txBox="1"/>
              <p:nvPr/>
            </p:nvSpPr>
            <p:spPr>
              <a:xfrm>
                <a:off x="1705893" y="1309107"/>
                <a:ext cx="3683957" cy="118545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4</m:t>
                                        </m:r>
                                      </m:sub>
                                    </m:sSub>
                                  </m:e>
                                </m:mr>
                              </m:m>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r>
                                <a:rPr kumimoji="1" lang="en-US" altLang="zh-CN" sz="2000" b="0" i="1" smtClean="0">
                                  <a:latin typeface="Cambria Math" panose="02040503050406030204" pitchFamily="18" charset="0"/>
                                </a:rPr>
                                <m:t>𝐴</m:t>
                              </m:r>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3</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4</m:t>
                                        </m:r>
                                      </m:sub>
                                    </m:sSub>
                                    <m:r>
                                      <a:rPr kumimoji="1" lang="en-US" altLang="zh-CN" sz="2000" b="0" i="1" smtClean="0">
                                        <a:latin typeface="Cambria Math" panose="02040503050406030204" pitchFamily="18" charset="0"/>
                                      </a:rPr>
                                      <m:t>𝐴</m:t>
                                    </m:r>
                                  </m:e>
                                </m:mr>
                              </m:m>
                            </m:e>
                          </m:mr>
                        </m:m>
                      </m:e>
                    </m:d>
                  </m:oMath>
                </a14:m>
                <a:r>
                  <a:rPr kumimoji="1" lang="en-US" altLang="zh-CN" sz="2000" b="0" i="1" dirty="0">
                    <a:latin typeface="+mn-lt"/>
                  </a:rPr>
                  <a:t>=</a:t>
                </a:r>
                <a:r>
                  <a:rPr kumimoji="1" lang="en-US" altLang="zh-CN" sz="2000" dirty="0"/>
                  <a:t> </a:t>
                </a:r>
                <a14:m>
                  <m:oMath xmlns:m="http://schemas.openxmlformats.org/officeDocument/2006/math">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4</m:t>
                                        </m:r>
                                      </m:sub>
                                    </m:sSub>
                                  </m:e>
                                </m:mr>
                              </m:m>
                            </m:e>
                          </m:mr>
                        </m:m>
                      </m:e>
                    </m:d>
                  </m:oMath>
                </a14:m>
                <a:endParaRPr kumimoji="1" lang="zh-CN" altLang="en-US" sz="2000" b="0" i="1" dirty="0" err="1">
                  <a:latin typeface="+mn-lt"/>
                </a:endParaRPr>
              </a:p>
            </p:txBody>
          </p:sp>
        </mc:Choice>
        <mc:Fallback xmlns="">
          <p:sp>
            <p:nvSpPr>
              <p:cNvPr id="9" name="文本框 8">
                <a:extLst>
                  <a:ext uri="{FF2B5EF4-FFF2-40B4-BE49-F238E27FC236}">
                    <a16:creationId xmlns:a16="http://schemas.microsoft.com/office/drawing/2014/main" id="{5A3A1D50-5AA5-2542-9A3E-A5257A58598A}"/>
                  </a:ext>
                </a:extLst>
              </p:cNvPr>
              <p:cNvSpPr txBox="1">
                <a:spLocks noRot="1" noChangeAspect="1" noMove="1" noResize="1" noEditPoints="1" noAdjustHandles="1" noChangeArrowheads="1" noChangeShapeType="1" noTextEdit="1"/>
              </p:cNvSpPr>
              <p:nvPr/>
            </p:nvSpPr>
            <p:spPr>
              <a:xfrm>
                <a:off x="1705893" y="1309107"/>
                <a:ext cx="3683957" cy="1185453"/>
              </a:xfrm>
              <a:prstGeom prst="rect">
                <a:avLst/>
              </a:prstGeom>
              <a:blipFill>
                <a:blip r:embed="rId2"/>
                <a:stretch>
                  <a:fillRect l="-2062" t="-1064" b="-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EDD5CB-3086-194F-885D-D77D37D933AA}"/>
                  </a:ext>
                </a:extLst>
              </p:cNvPr>
              <p:cNvSpPr txBox="1"/>
              <p:nvPr/>
            </p:nvSpPr>
            <p:spPr>
              <a:xfrm>
                <a:off x="6527861" y="1269064"/>
                <a:ext cx="3963008" cy="1265539"/>
              </a:xfrm>
              <a:prstGeom prst="rect">
                <a:avLst/>
              </a:prstGeom>
              <a:noFill/>
            </p:spPr>
            <p:txBody>
              <a:bodyPr wrap="none" lIns="0" tIns="0" rIns="0" bIns="0" rtlCol="0">
                <a:spAutoFit/>
              </a:bodyPr>
              <a:lstStyle/>
              <a:p>
                <a:pPr>
                  <a:buNone/>
                </a:pPr>
                <a14:m>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r>
                                <m:rPr>
                                  <m:brk m:alnAt="7"/>
                                </m:rPr>
                                <a:rPr kumimoji="1" lang="en-US" altLang="zh-CN" sz="2000" b="0" i="1" smtClean="0">
                                  <a:latin typeface="Cambria Math" panose="02040503050406030204" pitchFamily="18" charset="0"/>
                                </a:rPr>
                                <m:t>𝑌</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oMath>
                </a14:m>
                <a:r>
                  <a:rPr kumimoji="1" lang="en-US" altLang="zh-CN" sz="2000" b="0" i="1" dirty="0">
                    <a:latin typeface="+mn-lt"/>
                  </a:rPr>
                  <a:t>=</a:t>
                </a:r>
                <a14:m>
                  <m:oMath xmlns:m="http://schemas.openxmlformats.org/officeDocument/2006/math">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oMath>
                </a14:m>
                <a:endParaRPr kumimoji="1" lang="zh-CN" altLang="en-US" sz="2000" b="0" i="1" dirty="0" err="1">
                  <a:latin typeface="+mn-lt"/>
                </a:endParaRPr>
              </a:p>
            </p:txBody>
          </p:sp>
        </mc:Choice>
        <mc:Fallback xmlns="">
          <p:sp>
            <p:nvSpPr>
              <p:cNvPr id="12" name="文本框 11">
                <a:extLst>
                  <a:ext uri="{FF2B5EF4-FFF2-40B4-BE49-F238E27FC236}">
                    <a16:creationId xmlns:a16="http://schemas.microsoft.com/office/drawing/2014/main" id="{97EDD5CB-3086-194F-885D-D77D37D933AA}"/>
                  </a:ext>
                </a:extLst>
              </p:cNvPr>
              <p:cNvSpPr txBox="1">
                <a:spLocks noRot="1" noChangeAspect="1" noMove="1" noResize="1" noEditPoints="1" noAdjustHandles="1" noChangeArrowheads="1" noChangeShapeType="1" noTextEdit="1"/>
              </p:cNvSpPr>
              <p:nvPr/>
            </p:nvSpPr>
            <p:spPr>
              <a:xfrm>
                <a:off x="6527861" y="1269064"/>
                <a:ext cx="3963008" cy="1265539"/>
              </a:xfrm>
              <a:prstGeom prst="rect">
                <a:avLst/>
              </a:prstGeom>
              <a:blipFill>
                <a:blip r:embed="rId3"/>
                <a:stretch>
                  <a:fillRect l="-1917" b="-99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9FB4D8A-EA73-9744-9925-A60606CAAEB7}"/>
              </a:ext>
            </a:extLst>
          </p:cNvPr>
          <p:cNvSpPr/>
          <p:nvPr/>
        </p:nvSpPr>
        <p:spPr>
          <a:xfrm>
            <a:off x="1129829"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14" name="矩形 13">
            <a:extLst>
              <a:ext uri="{FF2B5EF4-FFF2-40B4-BE49-F238E27FC236}">
                <a16:creationId xmlns:a16="http://schemas.microsoft.com/office/drawing/2014/main" id="{4B65226C-66E4-704B-9A95-41F7AB31E912}"/>
              </a:ext>
            </a:extLst>
          </p:cNvPr>
          <p:cNvSpPr/>
          <p:nvPr/>
        </p:nvSpPr>
        <p:spPr>
          <a:xfrm>
            <a:off x="6084851"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p:pic>
        <p:nvPicPr>
          <p:cNvPr id="16" name="图片 15">
            <a:extLst>
              <a:ext uri="{FF2B5EF4-FFF2-40B4-BE49-F238E27FC236}">
                <a16:creationId xmlns:a16="http://schemas.microsoft.com/office/drawing/2014/main" id="{2D4A46A8-75FE-394E-80DE-27447B1F9EB1}"/>
              </a:ext>
            </a:extLst>
          </p:cNvPr>
          <p:cNvPicPr>
            <a:picLocks noChangeAspect="1"/>
          </p:cNvPicPr>
          <p:nvPr/>
        </p:nvPicPr>
        <p:blipFill>
          <a:blip r:embed="rId4"/>
          <a:stretch>
            <a:fillRect/>
          </a:stretch>
        </p:blipFill>
        <p:spPr>
          <a:xfrm>
            <a:off x="1066418" y="2924944"/>
            <a:ext cx="10063926" cy="2931241"/>
          </a:xfrm>
          <a:prstGeom prst="rect">
            <a:avLst/>
          </a:prstGeom>
        </p:spPr>
      </p:pic>
    </p:spTree>
    <p:extLst>
      <p:ext uri="{BB962C8B-B14F-4D97-AF65-F5344CB8AC3E}">
        <p14:creationId xmlns:p14="http://schemas.microsoft.com/office/powerpoint/2010/main" val="210475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4FA29C8-5886-5649-B360-3CB68E2814EC}"/>
                  </a:ext>
                </a:extLst>
              </p:cNvPr>
              <p:cNvSpPr txBox="1"/>
              <p:nvPr/>
            </p:nvSpPr>
            <p:spPr>
              <a:xfrm>
                <a:off x="1501468" y="1586426"/>
                <a:ext cx="5001113" cy="63081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e>
                            </m:mr>
                          </m:m>
                        </m:e>
                      </m:d>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2</m:t>
                                        </m:r>
                                      </m:sub>
                                    </m:sSub>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oMath>
                  </m:oMathPara>
                </a14:m>
                <a:endParaRPr kumimoji="1" lang="zh-CN" altLang="en-US" sz="2000" b="0" i="1" dirty="0" err="1">
                  <a:latin typeface="+mn-lt"/>
                </a:endParaRPr>
              </a:p>
            </p:txBody>
          </p:sp>
        </mc:Choice>
        <mc:Fallback xmlns="">
          <p:sp>
            <p:nvSpPr>
              <p:cNvPr id="6" name="文本框 5">
                <a:extLst>
                  <a:ext uri="{FF2B5EF4-FFF2-40B4-BE49-F238E27FC236}">
                    <a16:creationId xmlns:a16="http://schemas.microsoft.com/office/drawing/2014/main" id="{54FA29C8-5886-5649-B360-3CB68E2814EC}"/>
                  </a:ext>
                </a:extLst>
              </p:cNvPr>
              <p:cNvSpPr txBox="1">
                <a:spLocks noRot="1" noChangeAspect="1" noMove="1" noResize="1" noEditPoints="1" noAdjustHandles="1" noChangeArrowheads="1" noChangeShapeType="1" noTextEdit="1"/>
              </p:cNvSpPr>
              <p:nvPr/>
            </p:nvSpPr>
            <p:spPr>
              <a:xfrm>
                <a:off x="1501468" y="1586426"/>
                <a:ext cx="5001113" cy="630814"/>
              </a:xfrm>
              <a:prstGeom prst="rect">
                <a:avLst/>
              </a:prstGeom>
              <a:blipFill>
                <a:blip r:embed="rId2"/>
                <a:stretch>
                  <a:fillRect l="-506" b="-588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56C67DD-FF2D-6F49-A3F8-E3A6E267FCD1}"/>
              </a:ext>
            </a:extLst>
          </p:cNvPr>
          <p:cNvSpPr/>
          <p:nvPr/>
        </p:nvSpPr>
        <p:spPr>
          <a:xfrm>
            <a:off x="92540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9" name="矩形 8">
            <a:extLst>
              <a:ext uri="{FF2B5EF4-FFF2-40B4-BE49-F238E27FC236}">
                <a16:creationId xmlns:a16="http://schemas.microsoft.com/office/drawing/2014/main" id="{581F9EAE-EAAD-7B4C-91F2-319E3328DF2F}"/>
              </a:ext>
            </a:extLst>
          </p:cNvPr>
          <p:cNvSpPr/>
          <p:nvPr/>
        </p:nvSpPr>
        <p:spPr>
          <a:xfrm>
            <a:off x="704608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D90E29-5303-8841-B539-99FB4CA62580}"/>
                  </a:ext>
                </a:extLst>
              </p:cNvPr>
              <p:cNvSpPr txBox="1"/>
              <p:nvPr/>
            </p:nvSpPr>
            <p:spPr>
              <a:xfrm>
                <a:off x="7550139" y="1616979"/>
                <a:ext cx="3660810" cy="56970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2</m:t>
                                    </m:r>
                                  </m:sub>
                                </m:sSub>
                              </m:e>
                            </m:mr>
                          </m:m>
                        </m:e>
                      </m:d>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2</m:t>
                                    </m:r>
                                  </m:sub>
                                </m:sSub>
                              </m:e>
                            </m:mr>
                          </m:m>
                        </m:e>
                      </m:d>
                    </m:oMath>
                  </m:oMathPara>
                </a14:m>
                <a:endParaRPr kumimoji="1" lang="zh-CN" altLang="en-US" sz="2000" b="0" i="1" dirty="0" err="1">
                  <a:latin typeface="+mn-lt"/>
                </a:endParaRPr>
              </a:p>
            </p:txBody>
          </p:sp>
        </mc:Choice>
        <mc:Fallback xmlns="">
          <p:sp>
            <p:nvSpPr>
              <p:cNvPr id="10" name="文本框 9">
                <a:extLst>
                  <a:ext uri="{FF2B5EF4-FFF2-40B4-BE49-F238E27FC236}">
                    <a16:creationId xmlns:a16="http://schemas.microsoft.com/office/drawing/2014/main" id="{67D90E29-5303-8841-B539-99FB4CA62580}"/>
                  </a:ext>
                </a:extLst>
              </p:cNvPr>
              <p:cNvSpPr txBox="1">
                <a:spLocks noRot="1" noChangeAspect="1" noMove="1" noResize="1" noEditPoints="1" noAdjustHandles="1" noChangeArrowheads="1" noChangeShapeType="1" noTextEdit="1"/>
              </p:cNvSpPr>
              <p:nvPr/>
            </p:nvSpPr>
            <p:spPr>
              <a:xfrm>
                <a:off x="7550139" y="1616979"/>
                <a:ext cx="3660810" cy="569708"/>
              </a:xfrm>
              <a:prstGeom prst="rect">
                <a:avLst/>
              </a:prstGeom>
              <a:blipFill>
                <a:blip r:embed="rId3"/>
                <a:stretch>
                  <a:fillRect l="-690" b="-869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29644E3-BAF2-A844-AC7F-14F93E71A01E}"/>
              </a:ext>
            </a:extLst>
          </p:cNvPr>
          <p:cNvPicPr>
            <a:picLocks noChangeAspect="1"/>
          </p:cNvPicPr>
          <p:nvPr/>
        </p:nvPicPr>
        <p:blipFill>
          <a:blip r:embed="rId4"/>
          <a:stretch>
            <a:fillRect/>
          </a:stretch>
        </p:blipFill>
        <p:spPr>
          <a:xfrm>
            <a:off x="1151823" y="2924944"/>
            <a:ext cx="9893116" cy="2867226"/>
          </a:xfrm>
          <a:prstGeom prst="rect">
            <a:avLst/>
          </a:prstGeom>
        </p:spPr>
      </p:pic>
    </p:spTree>
    <p:extLst>
      <p:ext uri="{BB962C8B-B14F-4D97-AF65-F5344CB8AC3E}">
        <p14:creationId xmlns:p14="http://schemas.microsoft.com/office/powerpoint/2010/main" val="394523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CD3-26F2-674A-9C6B-C475444666CE}"/>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MindSpore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Tensor</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Sharded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Strategy</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2A9712-E646-E845-AA1C-FE3AFD3EBE33}"/>
              </a:ext>
            </a:extLst>
          </p:cNvPr>
          <p:cNvPicPr>
            <a:picLocks noChangeAspect="1"/>
          </p:cNvPicPr>
          <p:nvPr/>
        </p:nvPicPr>
        <p:blipFill>
          <a:blip r:embed="rId2"/>
          <a:stretch>
            <a:fillRect/>
          </a:stretch>
        </p:blipFill>
        <p:spPr>
          <a:xfrm>
            <a:off x="1633885" y="1268760"/>
            <a:ext cx="8675521" cy="4847623"/>
          </a:xfrm>
          <a:prstGeom prst="rect">
            <a:avLst/>
          </a:prstGeom>
        </p:spPr>
      </p:pic>
    </p:spTree>
    <p:extLst>
      <p:ext uri="{BB962C8B-B14F-4D97-AF65-F5344CB8AC3E}">
        <p14:creationId xmlns:p14="http://schemas.microsoft.com/office/powerpoint/2010/main" val="135426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Summary</a:t>
            </a:r>
            <a:r>
              <a:rPr kumimoji="1" lang="zh-CN" altLang="en-US"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/p/450854172</a:t>
            </a:r>
            <a:r>
              <a:rPr lang="zh-CN" altLang="en-US" sz="1200" dirty="0"/>
              <a:t> 全网最全</a:t>
            </a:r>
            <a:r>
              <a:rPr lang="en-US" altLang="zh-CN" sz="1200" dirty="0"/>
              <a:t>-</a:t>
            </a:r>
            <a:r>
              <a:rPr lang="zh-CN" altLang="en-US" sz="1200" dirty="0"/>
              <a:t>超大模型</a:t>
            </a:r>
            <a:r>
              <a:rPr lang="en-US" altLang="zh-CN" sz="1200" dirty="0"/>
              <a:t>+</a:t>
            </a:r>
            <a:r>
              <a:rPr lang="zh-CN" altLang="en-US" sz="1200" dirty="0"/>
              <a:t>分布式训练架构和经典论文</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/blog/training-a-recommender-system-on-dgx-a100-with-100b-parameters-in-tensorflow-2/</a:t>
            </a:r>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/blog/fast-terabyte-scale-recommender-training-made-easy-with-nvidia-merlin-distributed-embeddings/</a:t>
            </a:r>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operator_parallel.html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distributed_training_design.html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colossalai.org</a:t>
            </a:r>
            <a:r>
              <a:rPr lang="en-US" altLang="zh-CN" sz="1200" dirty="0"/>
              <a:t>/</a:t>
            </a:r>
            <a:r>
              <a:rPr lang="en-US" altLang="zh-CN" sz="1200" dirty="0" err="1"/>
              <a:t>zh</a:t>
            </a:r>
            <a:r>
              <a:rPr lang="en-US" altLang="zh-CN" sz="1200" dirty="0"/>
              <a:t>-Hans/docs/features/2D_tensor_parallel/</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/p/507877303</a:t>
            </a:r>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/p/450689346</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/p/497672789</a:t>
            </a:r>
            <a:r>
              <a:rPr lang="zh-CN" altLang="en-US" sz="1200" dirty="0"/>
              <a:t> </a:t>
            </a:r>
            <a:endParaRPr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a:t>
            </a:r>
            <a:r>
              <a:rPr lang="zh-CN" altLang="en-US" b="0" dirty="0"/>
              <a:t>模型并行</a:t>
            </a:r>
            <a:endParaRPr kumimoji="1" lang="zh-CN" altLang="en-US"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数据并行</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30702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Data parallelism,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Distribution Data Parallel,</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74645" y="2092786"/>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74645" y="1530311"/>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296903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DB879B8A-AA17-4E4E-B432-D2E1C8BC0264}"/>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6" name="图片 5">
            <a:extLst>
              <a:ext uri="{FF2B5EF4-FFF2-40B4-BE49-F238E27FC236}">
                <a16:creationId xmlns:a16="http://schemas.microsoft.com/office/drawing/2014/main" id="{DF644391-C103-DD49-BA7F-3C959871105C}"/>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EB2FB41D-BD96-D44C-BCD4-20207D1A9DF7}"/>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06486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268760"/>
            <a:ext cx="11458400" cy="14401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2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segment the parameters to different devices, i.e., the segmentation mode?</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如何切分？</a:t>
            </a:r>
            <a:endParaRPr lang="en-US" altLang="zh-CN" sz="1800" dirty="0">
              <a:solidFill>
                <a:srgbClr val="59595A"/>
              </a:solidFill>
              <a:latin typeface="Gill Sans MT" panose="020B0502020104020203" pitchFamily="34" charset="0"/>
            </a:endParaRP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ensure mathematical consistency after segmentation?</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如何保证正确性？</a:t>
            </a:r>
            <a:endParaRPr lang="en-US" altLang="zh-CN" sz="18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0B997A70-7FF8-EF49-8981-D17BAE9BCAF6}"/>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4" name="图片 3">
            <a:extLst>
              <a:ext uri="{FF2B5EF4-FFF2-40B4-BE49-F238E27FC236}">
                <a16:creationId xmlns:a16="http://schemas.microsoft.com/office/drawing/2014/main" id="{288A7D08-5CB9-2A42-BB67-17BCD3A2E5C6}"/>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5127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19930</TotalTime>
  <Words>1553</Words>
  <Application>Microsoft Macintosh PowerPoint</Application>
  <PresentationFormat>自定义</PresentationFormat>
  <Paragraphs>155</Paragraphs>
  <Slides>39</Slides>
  <Notes>8</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39</vt:i4>
      </vt:variant>
    </vt:vector>
  </HeadingPairs>
  <TitlesOfParts>
    <vt:vector size="6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Times New Roman</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Mathematical Principles 数学原理</vt:lpstr>
      <vt:lpstr>Mathematical Principles 数学原理</vt:lpstr>
      <vt:lpstr>MatMul 矩阵乘算子并行</vt:lpstr>
      <vt:lpstr>MatMul 矩阵乘算子并行</vt:lpstr>
      <vt:lpstr>Transformer: MLP</vt:lpstr>
      <vt:lpstr>Transformer: MLP</vt:lpstr>
      <vt:lpstr>Transformer: MLP</vt:lpstr>
      <vt:lpstr>Transformer: Self-Attention</vt:lpstr>
      <vt:lpstr>Transformer: Embedding</vt:lpstr>
      <vt:lpstr>Recommender: Embedding </vt:lpstr>
      <vt:lpstr>Cross Entropy Loss</vt:lpstr>
      <vt:lpstr>Cross Entropy Loss</vt:lpstr>
      <vt:lpstr>Cross Entropy Loss</vt:lpstr>
      <vt:lpstr>Cross Entropy Loss</vt:lpstr>
      <vt:lpstr>Cross Entropy Loss</vt:lpstr>
      <vt:lpstr>Cross Entropy Loss</vt:lpstr>
      <vt:lpstr>Review: Deep Learning Fundamentals</vt:lpstr>
      <vt:lpstr>Stochastic control(1): Computational 参数初始化随机性</vt:lpstr>
      <vt:lpstr>Stochastic control(1): Computational 算子计算的随机性</vt:lpstr>
      <vt:lpstr>Stochastic control(III): Effective</vt:lpstr>
      <vt:lpstr>Mathematical Principles 数学原理</vt:lpstr>
      <vt:lpstr>Mathematical Principles 数学原理</vt:lpstr>
      <vt:lpstr>Mathematical Principles 数学原理</vt:lpstr>
      <vt:lpstr>Mathematical Principles 数学原理</vt:lpstr>
      <vt:lpstr>Tensor Redistribution</vt:lpstr>
      <vt:lpstr>Tensor Redistribution</vt:lpstr>
      <vt:lpstr>MindSpore Tensor Sharded Strategy</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2950</cp:revision>
  <dcterms:created xsi:type="dcterms:W3CDTF">2015-01-14T10:38:57Z</dcterms:created>
  <dcterms:modified xsi:type="dcterms:W3CDTF">2022-11-06T09:21:57Z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